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59" r:id="rId6"/>
    <p:sldId id="268" r:id="rId7"/>
    <p:sldId id="261" r:id="rId8"/>
    <p:sldId id="262" r:id="rId9"/>
    <p:sldId id="263" r:id="rId10"/>
    <p:sldId id="264" r:id="rId11"/>
    <p:sldId id="265" r:id="rId12"/>
    <p:sldId id="266" r:id="rId13"/>
    <p:sldId id="267" r:id="rId14"/>
    <p:sldId id="269" r:id="rId15"/>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5" d="100"/>
          <a:sy n="105" d="100"/>
        </p:scale>
        <p:origin x="79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AB1564-FC0A-45DB-83A9-A4AE59B0DF59}"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5ECDF897-5DF0-4BD2-8368-A001DEB77CA5}">
      <dgm:prSet/>
      <dgm:spPr/>
      <dgm:t>
        <a:bodyPr/>
        <a:lstStyle/>
        <a:p>
          <a:r>
            <a:rPr lang="en-US" b="1"/>
            <a:t>Budget Summary</a:t>
          </a:r>
          <a:endParaRPr lang="en-US"/>
        </a:p>
      </dgm:t>
    </dgm:pt>
    <dgm:pt modelId="{8599D798-C55F-47CA-9E42-2725A98F6870}" type="parTrans" cxnId="{71D35F60-24BC-45C2-A8E2-B243CDCEF08C}">
      <dgm:prSet/>
      <dgm:spPr/>
      <dgm:t>
        <a:bodyPr/>
        <a:lstStyle/>
        <a:p>
          <a:endParaRPr lang="en-US"/>
        </a:p>
      </dgm:t>
    </dgm:pt>
    <dgm:pt modelId="{17365F14-F92E-4D82-AAE0-3DB9F4521F60}" type="sibTrans" cxnId="{71D35F60-24BC-45C2-A8E2-B243CDCEF08C}">
      <dgm:prSet/>
      <dgm:spPr/>
      <dgm:t>
        <a:bodyPr/>
        <a:lstStyle/>
        <a:p>
          <a:endParaRPr lang="en-US"/>
        </a:p>
      </dgm:t>
    </dgm:pt>
    <dgm:pt modelId="{C0F6323C-DFD2-431B-8495-DC44AA991B4B}">
      <dgm:prSet custT="1"/>
      <dgm:spPr/>
      <dgm:t>
        <a:bodyPr/>
        <a:lstStyle/>
        <a:p>
          <a:r>
            <a:rPr lang="en-US" sz="900" dirty="0"/>
            <a:t>The proposed </a:t>
          </a:r>
          <a:r>
            <a:rPr lang="en-US" sz="900" b="1" dirty="0"/>
            <a:t>FY 2026/2027 Salaries and Benefits budget</a:t>
          </a:r>
          <a:r>
            <a:rPr lang="en-US" sz="900" dirty="0"/>
            <a:t> was developed using the District's current staffing levels and approved compensation structure</a:t>
          </a:r>
          <a:r>
            <a:rPr lang="en-US" sz="1200" dirty="0"/>
            <a:t>.</a:t>
          </a:r>
        </a:p>
      </dgm:t>
    </dgm:pt>
    <dgm:pt modelId="{D679B610-99A4-4CA3-B2AB-365ABF548DA9}" type="parTrans" cxnId="{BFC2A573-0F1D-4542-952C-E1BEF24699A7}">
      <dgm:prSet/>
      <dgm:spPr/>
      <dgm:t>
        <a:bodyPr/>
        <a:lstStyle/>
        <a:p>
          <a:endParaRPr lang="en-US"/>
        </a:p>
      </dgm:t>
    </dgm:pt>
    <dgm:pt modelId="{6FDD0457-D066-4B92-BE93-AC861FA63FEA}" type="sibTrans" cxnId="{BFC2A573-0F1D-4542-952C-E1BEF24699A7}">
      <dgm:prSet/>
      <dgm:spPr/>
      <dgm:t>
        <a:bodyPr/>
        <a:lstStyle/>
        <a:p>
          <a:endParaRPr lang="en-US"/>
        </a:p>
      </dgm:t>
    </dgm:pt>
    <dgm:pt modelId="{2084EA4C-1C3C-4D51-9396-B08C9C2E3AF1}">
      <dgm:prSet/>
      <dgm:spPr/>
      <dgm:t>
        <a:bodyPr/>
        <a:lstStyle/>
        <a:p>
          <a:r>
            <a:rPr lang="en-US"/>
            <a:t>Key assumptions include:</a:t>
          </a:r>
        </a:p>
      </dgm:t>
    </dgm:pt>
    <dgm:pt modelId="{C1B6059B-C3E1-41C6-ABE2-8E41655E44FE}" type="parTrans" cxnId="{F5947BC1-E5B5-453D-8B04-4247314E5A25}">
      <dgm:prSet/>
      <dgm:spPr/>
      <dgm:t>
        <a:bodyPr/>
        <a:lstStyle/>
        <a:p>
          <a:endParaRPr lang="en-US"/>
        </a:p>
      </dgm:t>
    </dgm:pt>
    <dgm:pt modelId="{97A3F563-3A84-45E9-AE5B-AB1A3A6EE7FE}" type="sibTrans" cxnId="{F5947BC1-E5B5-453D-8B04-4247314E5A25}">
      <dgm:prSet/>
      <dgm:spPr/>
      <dgm:t>
        <a:bodyPr/>
        <a:lstStyle/>
        <a:p>
          <a:endParaRPr lang="en-US"/>
        </a:p>
      </dgm:t>
    </dgm:pt>
    <dgm:pt modelId="{0943854B-DDA8-49C2-8FF2-1864247F9426}">
      <dgm:prSet/>
      <dgm:spPr/>
      <dgm:t>
        <a:bodyPr/>
        <a:lstStyle/>
        <a:p>
          <a:r>
            <a:rPr lang="en-US" b="1"/>
            <a:t>3.10% Cost of Living Adjustment (COLA)</a:t>
          </a:r>
          <a:r>
            <a:rPr lang="en-US"/>
            <a:t> effective </a:t>
          </a:r>
          <a:r>
            <a:rPr lang="en-US" b="1"/>
            <a:t>July 1, 2026</a:t>
          </a:r>
          <a:r>
            <a:rPr lang="en-US"/>
            <a:t>. </a:t>
          </a:r>
        </a:p>
      </dgm:t>
    </dgm:pt>
    <dgm:pt modelId="{64E01AD4-D296-415E-B058-8495AEC5FFA3}" type="parTrans" cxnId="{6A714EC4-A9BC-4802-AF5A-B3920555D5D8}">
      <dgm:prSet/>
      <dgm:spPr/>
      <dgm:t>
        <a:bodyPr/>
        <a:lstStyle/>
        <a:p>
          <a:endParaRPr lang="en-US"/>
        </a:p>
      </dgm:t>
    </dgm:pt>
    <dgm:pt modelId="{810D7604-7C99-4548-8178-0FF4F6A251AE}" type="sibTrans" cxnId="{6A714EC4-A9BC-4802-AF5A-B3920555D5D8}">
      <dgm:prSet/>
      <dgm:spPr/>
      <dgm:t>
        <a:bodyPr/>
        <a:lstStyle/>
        <a:p>
          <a:endParaRPr lang="en-US"/>
        </a:p>
      </dgm:t>
    </dgm:pt>
    <dgm:pt modelId="{D4241ED6-6965-4B2D-938B-B5EC36B058CA}">
      <dgm:prSet/>
      <dgm:spPr/>
      <dgm:t>
        <a:bodyPr/>
        <a:lstStyle/>
        <a:p>
          <a:r>
            <a:rPr lang="en-US"/>
            <a:t>Existing staffing levels with </a:t>
          </a:r>
          <a:r>
            <a:rPr lang="en-US" b="1"/>
            <a:t>no new positions</a:t>
          </a:r>
          <a:r>
            <a:rPr lang="en-US"/>
            <a:t> proposed. </a:t>
          </a:r>
        </a:p>
      </dgm:t>
    </dgm:pt>
    <dgm:pt modelId="{053E30E5-9A3D-412E-ADFF-FEF9B5F7658A}" type="parTrans" cxnId="{B289AE65-FAF2-400D-A080-DFF33867AF3B}">
      <dgm:prSet/>
      <dgm:spPr/>
      <dgm:t>
        <a:bodyPr/>
        <a:lstStyle/>
        <a:p>
          <a:endParaRPr lang="en-US"/>
        </a:p>
      </dgm:t>
    </dgm:pt>
    <dgm:pt modelId="{05341411-5C0C-4DC9-9F94-C1A09CC0AEAC}" type="sibTrans" cxnId="{B289AE65-FAF2-400D-A080-DFF33867AF3B}">
      <dgm:prSet/>
      <dgm:spPr/>
      <dgm:t>
        <a:bodyPr/>
        <a:lstStyle/>
        <a:p>
          <a:endParaRPr lang="en-US"/>
        </a:p>
      </dgm:t>
    </dgm:pt>
    <dgm:pt modelId="{69BCA2E9-4FC6-4438-9C29-BDDCA4D6A369}">
      <dgm:prSet/>
      <dgm:spPr/>
      <dgm:t>
        <a:bodyPr/>
        <a:lstStyle/>
        <a:p>
          <a:r>
            <a:rPr lang="en-US"/>
            <a:t>Employer payroll taxes calculated at current rates. </a:t>
          </a:r>
        </a:p>
      </dgm:t>
    </dgm:pt>
    <dgm:pt modelId="{E99ECF0C-B1A3-45D5-A2E8-276DB37FFB26}" type="parTrans" cxnId="{60D7C9EB-BF1E-4D57-86FD-6684577EB212}">
      <dgm:prSet/>
      <dgm:spPr/>
      <dgm:t>
        <a:bodyPr/>
        <a:lstStyle/>
        <a:p>
          <a:endParaRPr lang="en-US"/>
        </a:p>
      </dgm:t>
    </dgm:pt>
    <dgm:pt modelId="{B5FAB91D-B351-4D70-8B17-0FC83747A805}" type="sibTrans" cxnId="{60D7C9EB-BF1E-4D57-86FD-6684577EB212}">
      <dgm:prSet/>
      <dgm:spPr/>
      <dgm:t>
        <a:bodyPr/>
        <a:lstStyle/>
        <a:p>
          <a:endParaRPr lang="en-US"/>
        </a:p>
      </dgm:t>
    </dgm:pt>
    <dgm:pt modelId="{5E846A1D-91E2-4974-BDA9-D63E81890D19}">
      <dgm:prSet/>
      <dgm:spPr/>
      <dgm:t>
        <a:bodyPr/>
        <a:lstStyle/>
        <a:p>
          <a:r>
            <a:rPr lang="en-US"/>
            <a:t>Retirement contributions budgeted based on current CalPERS rates. </a:t>
          </a:r>
        </a:p>
      </dgm:t>
    </dgm:pt>
    <dgm:pt modelId="{489BFE11-4FD4-4071-82C4-C79D9258E8A4}" type="parTrans" cxnId="{23543672-B12A-43ED-A932-0AE9BBD2FCDF}">
      <dgm:prSet/>
      <dgm:spPr/>
      <dgm:t>
        <a:bodyPr/>
        <a:lstStyle/>
        <a:p>
          <a:endParaRPr lang="en-US"/>
        </a:p>
      </dgm:t>
    </dgm:pt>
    <dgm:pt modelId="{3604E9E4-0231-4700-A8F6-64C7CC707E9F}" type="sibTrans" cxnId="{23543672-B12A-43ED-A932-0AE9BBD2FCDF}">
      <dgm:prSet/>
      <dgm:spPr/>
      <dgm:t>
        <a:bodyPr/>
        <a:lstStyle/>
        <a:p>
          <a:endParaRPr lang="en-US"/>
        </a:p>
      </dgm:t>
    </dgm:pt>
    <dgm:pt modelId="{EFA959FE-DF88-4DD2-A175-1A6C78321E97}">
      <dgm:prSet/>
      <dgm:spPr/>
      <dgm:t>
        <a:bodyPr/>
        <a:lstStyle/>
        <a:p>
          <a:r>
            <a:rPr lang="en-US"/>
            <a:t>Medical insurance costs included for eligible employees. </a:t>
          </a:r>
        </a:p>
      </dgm:t>
    </dgm:pt>
    <dgm:pt modelId="{FE53ABAA-109F-4911-9D2D-4E33854D78A5}" type="parTrans" cxnId="{52A0D60D-E7DA-4AD1-A5E1-A8DD83149305}">
      <dgm:prSet/>
      <dgm:spPr/>
      <dgm:t>
        <a:bodyPr/>
        <a:lstStyle/>
        <a:p>
          <a:endParaRPr lang="en-US"/>
        </a:p>
      </dgm:t>
    </dgm:pt>
    <dgm:pt modelId="{043FACFC-E375-4446-B75B-75BE088CE7ED}" type="sibTrans" cxnId="{52A0D60D-E7DA-4AD1-A5E1-A8DD83149305}">
      <dgm:prSet/>
      <dgm:spPr/>
      <dgm:t>
        <a:bodyPr/>
        <a:lstStyle/>
        <a:p>
          <a:endParaRPr lang="en-US"/>
        </a:p>
      </dgm:t>
    </dgm:pt>
    <dgm:pt modelId="{F241AF9A-794D-4669-8FD6-D0632BCBF061}">
      <dgm:prSet/>
      <dgm:spPr/>
      <dgm:t>
        <a:bodyPr/>
        <a:lstStyle/>
        <a:p>
          <a:r>
            <a:rPr lang="en-US"/>
            <a:t>Operations budget includes anticipated: </a:t>
          </a:r>
        </a:p>
      </dgm:t>
    </dgm:pt>
    <dgm:pt modelId="{C407B0EB-084D-4CDF-91E4-23F89DDAB180}" type="parTrans" cxnId="{4605F616-7A12-4FED-8B5A-74FB1A1F90FD}">
      <dgm:prSet/>
      <dgm:spPr/>
      <dgm:t>
        <a:bodyPr/>
        <a:lstStyle/>
        <a:p>
          <a:endParaRPr lang="en-US"/>
        </a:p>
      </dgm:t>
    </dgm:pt>
    <dgm:pt modelId="{9215C4C0-53A9-4E52-96F3-C4C86B8930ED}" type="sibTrans" cxnId="{4605F616-7A12-4FED-8B5A-74FB1A1F90FD}">
      <dgm:prSet/>
      <dgm:spPr/>
      <dgm:t>
        <a:bodyPr/>
        <a:lstStyle/>
        <a:p>
          <a:endParaRPr lang="en-US"/>
        </a:p>
      </dgm:t>
    </dgm:pt>
    <dgm:pt modelId="{305222CB-F4FF-4981-817F-AF15C0B8A2CF}">
      <dgm:prSet/>
      <dgm:spPr/>
      <dgm:t>
        <a:bodyPr/>
        <a:lstStyle/>
        <a:p>
          <a:r>
            <a:rPr lang="en-US"/>
            <a:t>On-call compensation </a:t>
          </a:r>
        </a:p>
      </dgm:t>
    </dgm:pt>
    <dgm:pt modelId="{8E6EF3B9-1F22-40B5-AE16-3D06A93DD94D}" type="parTrans" cxnId="{82299DA3-3783-4EE0-A5A3-D74496EC4D50}">
      <dgm:prSet/>
      <dgm:spPr/>
      <dgm:t>
        <a:bodyPr/>
        <a:lstStyle/>
        <a:p>
          <a:endParaRPr lang="en-US"/>
        </a:p>
      </dgm:t>
    </dgm:pt>
    <dgm:pt modelId="{06B1D5D2-B7F5-4696-BBDF-599E0378013D}" type="sibTrans" cxnId="{82299DA3-3783-4EE0-A5A3-D74496EC4D50}">
      <dgm:prSet/>
      <dgm:spPr/>
      <dgm:t>
        <a:bodyPr/>
        <a:lstStyle/>
        <a:p>
          <a:endParaRPr lang="en-US"/>
        </a:p>
      </dgm:t>
    </dgm:pt>
    <dgm:pt modelId="{C15126CF-96D8-4009-9326-81D3B13E082D}">
      <dgm:prSet/>
      <dgm:spPr/>
      <dgm:t>
        <a:bodyPr/>
        <a:lstStyle/>
        <a:p>
          <a:r>
            <a:rPr lang="en-US"/>
            <a:t>Overtime </a:t>
          </a:r>
        </a:p>
      </dgm:t>
    </dgm:pt>
    <dgm:pt modelId="{5ACBD5CD-54E3-431D-8E01-B665199A0DF0}" type="parTrans" cxnId="{E5E3FB22-5770-4C86-BCA1-8DC0CA245127}">
      <dgm:prSet/>
      <dgm:spPr/>
      <dgm:t>
        <a:bodyPr/>
        <a:lstStyle/>
        <a:p>
          <a:endParaRPr lang="en-US"/>
        </a:p>
      </dgm:t>
    </dgm:pt>
    <dgm:pt modelId="{387D8D92-6C15-4BF1-9BDA-406830896C7B}" type="sibTrans" cxnId="{E5E3FB22-5770-4C86-BCA1-8DC0CA245127}">
      <dgm:prSet/>
      <dgm:spPr/>
      <dgm:t>
        <a:bodyPr/>
        <a:lstStyle/>
        <a:p>
          <a:endParaRPr lang="en-US"/>
        </a:p>
      </dgm:t>
    </dgm:pt>
    <dgm:pt modelId="{F00407B9-BDE3-4D2D-92E3-CE205A121A6A}">
      <dgm:prSet/>
      <dgm:spPr/>
      <dgm:t>
        <a:bodyPr/>
        <a:lstStyle/>
        <a:p>
          <a:r>
            <a:rPr lang="en-US"/>
            <a:t>Vacation cash-out (if earned) </a:t>
          </a:r>
        </a:p>
      </dgm:t>
    </dgm:pt>
    <dgm:pt modelId="{B3E2C00A-3FA0-4C16-B439-B595B46D1F09}" type="parTrans" cxnId="{4EDF3CB9-F9C8-4ADD-9C1B-D7EC14E702AE}">
      <dgm:prSet/>
      <dgm:spPr/>
      <dgm:t>
        <a:bodyPr/>
        <a:lstStyle/>
        <a:p>
          <a:endParaRPr lang="en-US"/>
        </a:p>
      </dgm:t>
    </dgm:pt>
    <dgm:pt modelId="{EA14D01A-F72E-4C46-94A1-DBC3E462DB24}" type="sibTrans" cxnId="{4EDF3CB9-F9C8-4ADD-9C1B-D7EC14E702AE}">
      <dgm:prSet/>
      <dgm:spPr/>
      <dgm:t>
        <a:bodyPr/>
        <a:lstStyle/>
        <a:p>
          <a:endParaRPr lang="en-US"/>
        </a:p>
      </dgm:t>
    </dgm:pt>
    <dgm:pt modelId="{CB6173DF-FBE9-4F51-90FF-5884D1C06B37}">
      <dgm:prSet/>
      <dgm:spPr/>
      <dgm:t>
        <a:bodyPr/>
        <a:lstStyle/>
        <a:p>
          <a:r>
            <a:rPr lang="en-US"/>
            <a:t>Board stipends </a:t>
          </a:r>
        </a:p>
      </dgm:t>
    </dgm:pt>
    <dgm:pt modelId="{362B4D6A-26B7-497C-828D-EB7E21D02663}" type="parTrans" cxnId="{CB7431E0-594C-4401-B59B-5313D8D7382C}">
      <dgm:prSet/>
      <dgm:spPr/>
      <dgm:t>
        <a:bodyPr/>
        <a:lstStyle/>
        <a:p>
          <a:endParaRPr lang="en-US"/>
        </a:p>
      </dgm:t>
    </dgm:pt>
    <dgm:pt modelId="{052F72C4-84FA-4995-85E8-4369101285D5}" type="sibTrans" cxnId="{CB7431E0-594C-4401-B59B-5313D8D7382C}">
      <dgm:prSet/>
      <dgm:spPr/>
      <dgm:t>
        <a:bodyPr/>
        <a:lstStyle/>
        <a:p>
          <a:endParaRPr lang="en-US"/>
        </a:p>
      </dgm:t>
    </dgm:pt>
    <dgm:pt modelId="{96E64DB0-DCE1-4FD6-B728-4EF8956D25A2}" type="pres">
      <dgm:prSet presAssocID="{C6AB1564-FC0A-45DB-83A9-A4AE59B0DF59}" presName="Name0" presStyleCnt="0">
        <dgm:presLayoutVars>
          <dgm:dir/>
          <dgm:resizeHandles val="exact"/>
        </dgm:presLayoutVars>
      </dgm:prSet>
      <dgm:spPr/>
    </dgm:pt>
    <dgm:pt modelId="{3309AD8A-F140-487B-BA56-793C96EFF0B3}" type="pres">
      <dgm:prSet presAssocID="{5ECDF897-5DF0-4BD2-8368-A001DEB77CA5}" presName="node" presStyleLbl="node1" presStyleIdx="0" presStyleCnt="9">
        <dgm:presLayoutVars>
          <dgm:bulletEnabled val="1"/>
        </dgm:presLayoutVars>
      </dgm:prSet>
      <dgm:spPr/>
    </dgm:pt>
    <dgm:pt modelId="{88BDBC92-000E-4109-964D-3FF7BA60A83A}" type="pres">
      <dgm:prSet presAssocID="{17365F14-F92E-4D82-AAE0-3DB9F4521F60}" presName="sibTrans" presStyleLbl="sibTrans1D1" presStyleIdx="0" presStyleCnt="8"/>
      <dgm:spPr/>
    </dgm:pt>
    <dgm:pt modelId="{FF6B0AF6-1137-45B2-B0C8-47BBC41BFAA0}" type="pres">
      <dgm:prSet presAssocID="{17365F14-F92E-4D82-AAE0-3DB9F4521F60}" presName="connectorText" presStyleLbl="sibTrans1D1" presStyleIdx="0" presStyleCnt="8"/>
      <dgm:spPr/>
    </dgm:pt>
    <dgm:pt modelId="{B8938E11-E728-484F-B328-AC60BFB8446D}" type="pres">
      <dgm:prSet presAssocID="{C0F6323C-DFD2-431B-8495-DC44AA991B4B}" presName="node" presStyleLbl="node1" presStyleIdx="1" presStyleCnt="9">
        <dgm:presLayoutVars>
          <dgm:bulletEnabled val="1"/>
        </dgm:presLayoutVars>
      </dgm:prSet>
      <dgm:spPr/>
    </dgm:pt>
    <dgm:pt modelId="{AFF6344C-965E-425B-B623-A749D504A5AB}" type="pres">
      <dgm:prSet presAssocID="{6FDD0457-D066-4B92-BE93-AC861FA63FEA}" presName="sibTrans" presStyleLbl="sibTrans1D1" presStyleIdx="1" presStyleCnt="8"/>
      <dgm:spPr/>
    </dgm:pt>
    <dgm:pt modelId="{0C1E50C5-1033-44BB-8C18-D85335F4F0D6}" type="pres">
      <dgm:prSet presAssocID="{6FDD0457-D066-4B92-BE93-AC861FA63FEA}" presName="connectorText" presStyleLbl="sibTrans1D1" presStyleIdx="1" presStyleCnt="8"/>
      <dgm:spPr/>
    </dgm:pt>
    <dgm:pt modelId="{89467F1E-5CBD-458F-BC8C-3608CE6661B9}" type="pres">
      <dgm:prSet presAssocID="{2084EA4C-1C3C-4D51-9396-B08C9C2E3AF1}" presName="node" presStyleLbl="node1" presStyleIdx="2" presStyleCnt="9">
        <dgm:presLayoutVars>
          <dgm:bulletEnabled val="1"/>
        </dgm:presLayoutVars>
      </dgm:prSet>
      <dgm:spPr/>
    </dgm:pt>
    <dgm:pt modelId="{742AA1E0-1582-4101-994C-61D562A19D99}" type="pres">
      <dgm:prSet presAssocID="{97A3F563-3A84-45E9-AE5B-AB1A3A6EE7FE}" presName="sibTrans" presStyleLbl="sibTrans1D1" presStyleIdx="2" presStyleCnt="8"/>
      <dgm:spPr/>
    </dgm:pt>
    <dgm:pt modelId="{5141F86F-93BE-413E-B12C-73868C85F024}" type="pres">
      <dgm:prSet presAssocID="{97A3F563-3A84-45E9-AE5B-AB1A3A6EE7FE}" presName="connectorText" presStyleLbl="sibTrans1D1" presStyleIdx="2" presStyleCnt="8"/>
      <dgm:spPr/>
    </dgm:pt>
    <dgm:pt modelId="{BFFD1EE9-9346-4AAE-9C7B-E6E0D66E31F3}" type="pres">
      <dgm:prSet presAssocID="{0943854B-DDA8-49C2-8FF2-1864247F9426}" presName="node" presStyleLbl="node1" presStyleIdx="3" presStyleCnt="9">
        <dgm:presLayoutVars>
          <dgm:bulletEnabled val="1"/>
        </dgm:presLayoutVars>
      </dgm:prSet>
      <dgm:spPr/>
    </dgm:pt>
    <dgm:pt modelId="{32AC791D-B2DB-492C-B32A-1D2144C80842}" type="pres">
      <dgm:prSet presAssocID="{810D7604-7C99-4548-8178-0FF4F6A251AE}" presName="sibTrans" presStyleLbl="sibTrans1D1" presStyleIdx="3" presStyleCnt="8"/>
      <dgm:spPr/>
    </dgm:pt>
    <dgm:pt modelId="{E1BE003E-58A2-478A-BE54-000EE918448B}" type="pres">
      <dgm:prSet presAssocID="{810D7604-7C99-4548-8178-0FF4F6A251AE}" presName="connectorText" presStyleLbl="sibTrans1D1" presStyleIdx="3" presStyleCnt="8"/>
      <dgm:spPr/>
    </dgm:pt>
    <dgm:pt modelId="{33A0FFF9-5A15-485F-B65C-EF3DD632D693}" type="pres">
      <dgm:prSet presAssocID="{D4241ED6-6965-4B2D-938B-B5EC36B058CA}" presName="node" presStyleLbl="node1" presStyleIdx="4" presStyleCnt="9">
        <dgm:presLayoutVars>
          <dgm:bulletEnabled val="1"/>
        </dgm:presLayoutVars>
      </dgm:prSet>
      <dgm:spPr/>
    </dgm:pt>
    <dgm:pt modelId="{9E56B4BB-A34F-4C87-BE94-B81B86980045}" type="pres">
      <dgm:prSet presAssocID="{05341411-5C0C-4DC9-9F94-C1A09CC0AEAC}" presName="sibTrans" presStyleLbl="sibTrans1D1" presStyleIdx="4" presStyleCnt="8"/>
      <dgm:spPr/>
    </dgm:pt>
    <dgm:pt modelId="{C8600D4B-3F3C-4374-9B8C-F547F8BD6F1F}" type="pres">
      <dgm:prSet presAssocID="{05341411-5C0C-4DC9-9F94-C1A09CC0AEAC}" presName="connectorText" presStyleLbl="sibTrans1D1" presStyleIdx="4" presStyleCnt="8"/>
      <dgm:spPr/>
    </dgm:pt>
    <dgm:pt modelId="{E5138FC8-C04E-46E7-ACD8-409BB8136F88}" type="pres">
      <dgm:prSet presAssocID="{69BCA2E9-4FC6-4438-9C29-BDDCA4D6A369}" presName="node" presStyleLbl="node1" presStyleIdx="5" presStyleCnt="9">
        <dgm:presLayoutVars>
          <dgm:bulletEnabled val="1"/>
        </dgm:presLayoutVars>
      </dgm:prSet>
      <dgm:spPr/>
    </dgm:pt>
    <dgm:pt modelId="{E68DF969-2273-4469-A0BB-F5DE109850B4}" type="pres">
      <dgm:prSet presAssocID="{B5FAB91D-B351-4D70-8B17-0FC83747A805}" presName="sibTrans" presStyleLbl="sibTrans1D1" presStyleIdx="5" presStyleCnt="8"/>
      <dgm:spPr/>
    </dgm:pt>
    <dgm:pt modelId="{70A46BF1-7169-4249-9C0C-7D3D559D1473}" type="pres">
      <dgm:prSet presAssocID="{B5FAB91D-B351-4D70-8B17-0FC83747A805}" presName="connectorText" presStyleLbl="sibTrans1D1" presStyleIdx="5" presStyleCnt="8"/>
      <dgm:spPr/>
    </dgm:pt>
    <dgm:pt modelId="{716DA734-8CC2-449A-9451-63CEC63CDA8C}" type="pres">
      <dgm:prSet presAssocID="{5E846A1D-91E2-4974-BDA9-D63E81890D19}" presName="node" presStyleLbl="node1" presStyleIdx="6" presStyleCnt="9">
        <dgm:presLayoutVars>
          <dgm:bulletEnabled val="1"/>
        </dgm:presLayoutVars>
      </dgm:prSet>
      <dgm:spPr/>
    </dgm:pt>
    <dgm:pt modelId="{D94E1709-AD01-428F-A9F8-0DE1A7796242}" type="pres">
      <dgm:prSet presAssocID="{3604E9E4-0231-4700-A8F6-64C7CC707E9F}" presName="sibTrans" presStyleLbl="sibTrans1D1" presStyleIdx="6" presStyleCnt="8"/>
      <dgm:spPr/>
    </dgm:pt>
    <dgm:pt modelId="{8AF601DA-153C-4CF5-8E42-56C9FF27DDB5}" type="pres">
      <dgm:prSet presAssocID="{3604E9E4-0231-4700-A8F6-64C7CC707E9F}" presName="connectorText" presStyleLbl="sibTrans1D1" presStyleIdx="6" presStyleCnt="8"/>
      <dgm:spPr/>
    </dgm:pt>
    <dgm:pt modelId="{D0FD1251-20A9-4FDB-9D98-8C79D7923630}" type="pres">
      <dgm:prSet presAssocID="{EFA959FE-DF88-4DD2-A175-1A6C78321E97}" presName="node" presStyleLbl="node1" presStyleIdx="7" presStyleCnt="9">
        <dgm:presLayoutVars>
          <dgm:bulletEnabled val="1"/>
        </dgm:presLayoutVars>
      </dgm:prSet>
      <dgm:spPr/>
    </dgm:pt>
    <dgm:pt modelId="{41BCC0F3-4D16-43E8-AF9F-0980E5463E0F}" type="pres">
      <dgm:prSet presAssocID="{043FACFC-E375-4446-B75B-75BE088CE7ED}" presName="sibTrans" presStyleLbl="sibTrans1D1" presStyleIdx="7" presStyleCnt="8"/>
      <dgm:spPr/>
    </dgm:pt>
    <dgm:pt modelId="{05E16319-BD33-435F-BA19-3E11E011405F}" type="pres">
      <dgm:prSet presAssocID="{043FACFC-E375-4446-B75B-75BE088CE7ED}" presName="connectorText" presStyleLbl="sibTrans1D1" presStyleIdx="7" presStyleCnt="8"/>
      <dgm:spPr/>
    </dgm:pt>
    <dgm:pt modelId="{A1E901EE-1331-4F09-9551-5DDF128DA0CD}" type="pres">
      <dgm:prSet presAssocID="{F241AF9A-794D-4669-8FD6-D0632BCBF061}" presName="node" presStyleLbl="node1" presStyleIdx="8" presStyleCnt="9">
        <dgm:presLayoutVars>
          <dgm:bulletEnabled val="1"/>
        </dgm:presLayoutVars>
      </dgm:prSet>
      <dgm:spPr/>
    </dgm:pt>
  </dgm:ptLst>
  <dgm:cxnLst>
    <dgm:cxn modelId="{8EBC0001-16B1-4F39-84FA-C61728E5F30C}" type="presOf" srcId="{810D7604-7C99-4548-8178-0FF4F6A251AE}" destId="{E1BE003E-58A2-478A-BE54-000EE918448B}" srcOrd="1" destOrd="0" presId="urn:microsoft.com/office/officeart/2016/7/layout/RepeatingBendingProcessNew"/>
    <dgm:cxn modelId="{208ED007-0815-4AFB-A984-21F3D69814A6}" type="presOf" srcId="{B5FAB91D-B351-4D70-8B17-0FC83747A805}" destId="{70A46BF1-7169-4249-9C0C-7D3D559D1473}" srcOrd="1" destOrd="0" presId="urn:microsoft.com/office/officeart/2016/7/layout/RepeatingBendingProcessNew"/>
    <dgm:cxn modelId="{387A7E09-D5B6-4EDC-8CBF-7D030BA03F11}" type="presOf" srcId="{6FDD0457-D066-4B92-BE93-AC861FA63FEA}" destId="{0C1E50C5-1033-44BB-8C18-D85335F4F0D6}" srcOrd="1" destOrd="0" presId="urn:microsoft.com/office/officeart/2016/7/layout/RepeatingBendingProcessNew"/>
    <dgm:cxn modelId="{52A0D60D-E7DA-4AD1-A5E1-A8DD83149305}" srcId="{C6AB1564-FC0A-45DB-83A9-A4AE59B0DF59}" destId="{EFA959FE-DF88-4DD2-A175-1A6C78321E97}" srcOrd="7" destOrd="0" parTransId="{FE53ABAA-109F-4911-9D2D-4E33854D78A5}" sibTransId="{043FACFC-E375-4446-B75B-75BE088CE7ED}"/>
    <dgm:cxn modelId="{4605F616-7A12-4FED-8B5A-74FB1A1F90FD}" srcId="{C6AB1564-FC0A-45DB-83A9-A4AE59B0DF59}" destId="{F241AF9A-794D-4669-8FD6-D0632BCBF061}" srcOrd="8" destOrd="0" parTransId="{C407B0EB-084D-4CDF-91E4-23F89DDAB180}" sibTransId="{9215C4C0-53A9-4E52-96F3-C4C86B8930ED}"/>
    <dgm:cxn modelId="{5624C019-57BA-445B-B550-1954128C8C89}" type="presOf" srcId="{69BCA2E9-4FC6-4438-9C29-BDDCA4D6A369}" destId="{E5138FC8-C04E-46E7-ACD8-409BB8136F88}" srcOrd="0" destOrd="0" presId="urn:microsoft.com/office/officeart/2016/7/layout/RepeatingBendingProcessNew"/>
    <dgm:cxn modelId="{E5E3FB22-5770-4C86-BCA1-8DC0CA245127}" srcId="{F241AF9A-794D-4669-8FD6-D0632BCBF061}" destId="{C15126CF-96D8-4009-9326-81D3B13E082D}" srcOrd="1" destOrd="0" parTransId="{5ACBD5CD-54E3-431D-8E01-B665199A0DF0}" sibTransId="{387D8D92-6C15-4BF1-9BDA-406830896C7B}"/>
    <dgm:cxn modelId="{0C164424-362F-4464-ABD9-EE764ADD2E27}" type="presOf" srcId="{043FACFC-E375-4446-B75B-75BE088CE7ED}" destId="{05E16319-BD33-435F-BA19-3E11E011405F}" srcOrd="1" destOrd="0" presId="urn:microsoft.com/office/officeart/2016/7/layout/RepeatingBendingProcessNew"/>
    <dgm:cxn modelId="{A984A734-AA67-424E-8494-4C46FC617287}" type="presOf" srcId="{D4241ED6-6965-4B2D-938B-B5EC36B058CA}" destId="{33A0FFF9-5A15-485F-B65C-EF3DD632D693}" srcOrd="0" destOrd="0" presId="urn:microsoft.com/office/officeart/2016/7/layout/RepeatingBendingProcessNew"/>
    <dgm:cxn modelId="{71D35F60-24BC-45C2-A8E2-B243CDCEF08C}" srcId="{C6AB1564-FC0A-45DB-83A9-A4AE59B0DF59}" destId="{5ECDF897-5DF0-4BD2-8368-A001DEB77CA5}" srcOrd="0" destOrd="0" parTransId="{8599D798-C55F-47CA-9E42-2725A98F6870}" sibTransId="{17365F14-F92E-4D82-AAE0-3DB9F4521F60}"/>
    <dgm:cxn modelId="{F4E29660-6B6A-408A-B6BB-3BE67D7591DC}" type="presOf" srcId="{C6AB1564-FC0A-45DB-83A9-A4AE59B0DF59}" destId="{96E64DB0-DCE1-4FD6-B728-4EF8956D25A2}" srcOrd="0" destOrd="0" presId="urn:microsoft.com/office/officeart/2016/7/layout/RepeatingBendingProcessNew"/>
    <dgm:cxn modelId="{B289AE65-FAF2-400D-A080-DFF33867AF3B}" srcId="{C6AB1564-FC0A-45DB-83A9-A4AE59B0DF59}" destId="{D4241ED6-6965-4B2D-938B-B5EC36B058CA}" srcOrd="4" destOrd="0" parTransId="{053E30E5-9A3D-412E-ADFF-FEF9B5F7658A}" sibTransId="{05341411-5C0C-4DC9-9F94-C1A09CC0AEAC}"/>
    <dgm:cxn modelId="{9027D74B-1931-4D9D-BC03-FB308BC50C36}" type="presOf" srcId="{2084EA4C-1C3C-4D51-9396-B08C9C2E3AF1}" destId="{89467F1E-5CBD-458F-BC8C-3608CE6661B9}" srcOrd="0" destOrd="0" presId="urn:microsoft.com/office/officeart/2016/7/layout/RepeatingBendingProcessNew"/>
    <dgm:cxn modelId="{5B654A6C-5C99-463A-AC14-94EE22BBD112}" type="presOf" srcId="{810D7604-7C99-4548-8178-0FF4F6A251AE}" destId="{32AC791D-B2DB-492C-B32A-1D2144C80842}" srcOrd="0" destOrd="0" presId="urn:microsoft.com/office/officeart/2016/7/layout/RepeatingBendingProcessNew"/>
    <dgm:cxn modelId="{54357870-CD8E-49B3-BC43-C4CC12073499}" type="presOf" srcId="{6FDD0457-D066-4B92-BE93-AC861FA63FEA}" destId="{AFF6344C-965E-425B-B623-A749D504A5AB}" srcOrd="0" destOrd="0" presId="urn:microsoft.com/office/officeart/2016/7/layout/RepeatingBendingProcessNew"/>
    <dgm:cxn modelId="{F068A371-FC55-4418-8A67-FFD106163740}" type="presOf" srcId="{97A3F563-3A84-45E9-AE5B-AB1A3A6EE7FE}" destId="{5141F86F-93BE-413E-B12C-73868C85F024}" srcOrd="1" destOrd="0" presId="urn:microsoft.com/office/officeart/2016/7/layout/RepeatingBendingProcessNew"/>
    <dgm:cxn modelId="{23543672-B12A-43ED-A932-0AE9BBD2FCDF}" srcId="{C6AB1564-FC0A-45DB-83A9-A4AE59B0DF59}" destId="{5E846A1D-91E2-4974-BDA9-D63E81890D19}" srcOrd="6" destOrd="0" parTransId="{489BFE11-4FD4-4071-82C4-C79D9258E8A4}" sibTransId="{3604E9E4-0231-4700-A8F6-64C7CC707E9F}"/>
    <dgm:cxn modelId="{BFC2A573-0F1D-4542-952C-E1BEF24699A7}" srcId="{C6AB1564-FC0A-45DB-83A9-A4AE59B0DF59}" destId="{C0F6323C-DFD2-431B-8495-DC44AA991B4B}" srcOrd="1" destOrd="0" parTransId="{D679B610-99A4-4CA3-B2AB-365ABF548DA9}" sibTransId="{6FDD0457-D066-4B92-BE93-AC861FA63FEA}"/>
    <dgm:cxn modelId="{F1508E78-AFD6-49A5-B7E9-D8876A239D26}" type="presOf" srcId="{305222CB-F4FF-4981-817F-AF15C0B8A2CF}" destId="{A1E901EE-1331-4F09-9551-5DDF128DA0CD}" srcOrd="0" destOrd="1" presId="urn:microsoft.com/office/officeart/2016/7/layout/RepeatingBendingProcessNew"/>
    <dgm:cxn modelId="{E5A93459-4B1F-4BC5-A89B-31C6BE7E8846}" type="presOf" srcId="{05341411-5C0C-4DC9-9F94-C1A09CC0AEAC}" destId="{9E56B4BB-A34F-4C87-BE94-B81B86980045}" srcOrd="0" destOrd="0" presId="urn:microsoft.com/office/officeart/2016/7/layout/RepeatingBendingProcessNew"/>
    <dgm:cxn modelId="{9FB2AB7C-851A-4625-BF29-CA4CBF1E8E29}" type="presOf" srcId="{F241AF9A-794D-4669-8FD6-D0632BCBF061}" destId="{A1E901EE-1331-4F09-9551-5DDF128DA0CD}" srcOrd="0" destOrd="0" presId="urn:microsoft.com/office/officeart/2016/7/layout/RepeatingBendingProcessNew"/>
    <dgm:cxn modelId="{58DFE680-A421-408A-837E-FAEBA15990E9}" type="presOf" srcId="{05341411-5C0C-4DC9-9F94-C1A09CC0AEAC}" destId="{C8600D4B-3F3C-4374-9B8C-F547F8BD6F1F}" srcOrd="1" destOrd="0" presId="urn:microsoft.com/office/officeart/2016/7/layout/RepeatingBendingProcessNew"/>
    <dgm:cxn modelId="{DC06FF8A-186F-4D10-A67C-8147B0962F28}" type="presOf" srcId="{EFA959FE-DF88-4DD2-A175-1A6C78321E97}" destId="{D0FD1251-20A9-4FDB-9D98-8C79D7923630}" srcOrd="0" destOrd="0" presId="urn:microsoft.com/office/officeart/2016/7/layout/RepeatingBendingProcessNew"/>
    <dgm:cxn modelId="{B8D7BD99-504B-437B-9459-1A3306C980EC}" type="presOf" srcId="{B5FAB91D-B351-4D70-8B17-0FC83747A805}" destId="{E68DF969-2273-4469-A0BB-F5DE109850B4}" srcOrd="0" destOrd="0" presId="urn:microsoft.com/office/officeart/2016/7/layout/RepeatingBendingProcessNew"/>
    <dgm:cxn modelId="{8AA7449A-A7B1-4F70-A6BD-0B2BE17F8756}" type="presOf" srcId="{CB6173DF-FBE9-4F51-90FF-5884D1C06B37}" destId="{A1E901EE-1331-4F09-9551-5DDF128DA0CD}" srcOrd="0" destOrd="4" presId="urn:microsoft.com/office/officeart/2016/7/layout/RepeatingBendingProcessNew"/>
    <dgm:cxn modelId="{A3A49B9F-88E9-406F-AE42-27242EB01CC0}" type="presOf" srcId="{C0F6323C-DFD2-431B-8495-DC44AA991B4B}" destId="{B8938E11-E728-484F-B328-AC60BFB8446D}" srcOrd="0" destOrd="0" presId="urn:microsoft.com/office/officeart/2016/7/layout/RepeatingBendingProcessNew"/>
    <dgm:cxn modelId="{82299DA3-3783-4EE0-A5A3-D74496EC4D50}" srcId="{F241AF9A-794D-4669-8FD6-D0632BCBF061}" destId="{305222CB-F4FF-4981-817F-AF15C0B8A2CF}" srcOrd="0" destOrd="0" parTransId="{8E6EF3B9-1F22-40B5-AE16-3D06A93DD94D}" sibTransId="{06B1D5D2-B7F5-4696-BBDF-599E0378013D}"/>
    <dgm:cxn modelId="{60DE27A6-20C8-4993-B3F3-A1D84CC8DE59}" type="presOf" srcId="{0943854B-DDA8-49C2-8FF2-1864247F9426}" destId="{BFFD1EE9-9346-4AAE-9C7B-E6E0D66E31F3}" srcOrd="0" destOrd="0" presId="urn:microsoft.com/office/officeart/2016/7/layout/RepeatingBendingProcessNew"/>
    <dgm:cxn modelId="{D7913DB3-BB46-4AF7-9211-B69B38549A58}" type="presOf" srcId="{C15126CF-96D8-4009-9326-81D3B13E082D}" destId="{A1E901EE-1331-4F09-9551-5DDF128DA0CD}" srcOrd="0" destOrd="2" presId="urn:microsoft.com/office/officeart/2016/7/layout/RepeatingBendingProcessNew"/>
    <dgm:cxn modelId="{F2CB29B6-8A20-4C65-B9AD-D249138E687C}" type="presOf" srcId="{5ECDF897-5DF0-4BD2-8368-A001DEB77CA5}" destId="{3309AD8A-F140-487B-BA56-793C96EFF0B3}" srcOrd="0" destOrd="0" presId="urn:microsoft.com/office/officeart/2016/7/layout/RepeatingBendingProcessNew"/>
    <dgm:cxn modelId="{4EDF3CB9-F9C8-4ADD-9C1B-D7EC14E702AE}" srcId="{F241AF9A-794D-4669-8FD6-D0632BCBF061}" destId="{F00407B9-BDE3-4D2D-92E3-CE205A121A6A}" srcOrd="2" destOrd="0" parTransId="{B3E2C00A-3FA0-4C16-B439-B595B46D1F09}" sibTransId="{EA14D01A-F72E-4C46-94A1-DBC3E462DB24}"/>
    <dgm:cxn modelId="{8F135DBA-DE4F-413E-822E-007FC516E6F4}" type="presOf" srcId="{97A3F563-3A84-45E9-AE5B-AB1A3A6EE7FE}" destId="{742AA1E0-1582-4101-994C-61D562A19D99}" srcOrd="0" destOrd="0" presId="urn:microsoft.com/office/officeart/2016/7/layout/RepeatingBendingProcessNew"/>
    <dgm:cxn modelId="{C848E6BE-5A52-4C0C-9AFF-7706A39492AA}" type="presOf" srcId="{17365F14-F92E-4D82-AAE0-3DB9F4521F60}" destId="{FF6B0AF6-1137-45B2-B0C8-47BBC41BFAA0}" srcOrd="1" destOrd="0" presId="urn:microsoft.com/office/officeart/2016/7/layout/RepeatingBendingProcessNew"/>
    <dgm:cxn modelId="{F5947BC1-E5B5-453D-8B04-4247314E5A25}" srcId="{C6AB1564-FC0A-45DB-83A9-A4AE59B0DF59}" destId="{2084EA4C-1C3C-4D51-9396-B08C9C2E3AF1}" srcOrd="2" destOrd="0" parTransId="{C1B6059B-C3E1-41C6-ABE2-8E41655E44FE}" sibTransId="{97A3F563-3A84-45E9-AE5B-AB1A3A6EE7FE}"/>
    <dgm:cxn modelId="{6A714EC4-A9BC-4802-AF5A-B3920555D5D8}" srcId="{C6AB1564-FC0A-45DB-83A9-A4AE59B0DF59}" destId="{0943854B-DDA8-49C2-8FF2-1864247F9426}" srcOrd="3" destOrd="0" parTransId="{64E01AD4-D296-415E-B058-8495AEC5FFA3}" sibTransId="{810D7604-7C99-4548-8178-0FF4F6A251AE}"/>
    <dgm:cxn modelId="{C3A0A9CA-A9C3-4BE2-AC8C-C33F2990E371}" type="presOf" srcId="{5E846A1D-91E2-4974-BDA9-D63E81890D19}" destId="{716DA734-8CC2-449A-9451-63CEC63CDA8C}" srcOrd="0" destOrd="0" presId="urn:microsoft.com/office/officeart/2016/7/layout/RepeatingBendingProcessNew"/>
    <dgm:cxn modelId="{1CCA94DE-3E6B-40C3-AF1C-BC9E44957ECF}" type="presOf" srcId="{3604E9E4-0231-4700-A8F6-64C7CC707E9F}" destId="{D94E1709-AD01-428F-A9F8-0DE1A7796242}" srcOrd="0" destOrd="0" presId="urn:microsoft.com/office/officeart/2016/7/layout/RepeatingBendingProcessNew"/>
    <dgm:cxn modelId="{CB7431E0-594C-4401-B59B-5313D8D7382C}" srcId="{F241AF9A-794D-4669-8FD6-D0632BCBF061}" destId="{CB6173DF-FBE9-4F51-90FF-5884D1C06B37}" srcOrd="3" destOrd="0" parTransId="{362B4D6A-26B7-497C-828D-EB7E21D02663}" sibTransId="{052F72C4-84FA-4995-85E8-4369101285D5}"/>
    <dgm:cxn modelId="{60D7C9EB-BF1E-4D57-86FD-6684577EB212}" srcId="{C6AB1564-FC0A-45DB-83A9-A4AE59B0DF59}" destId="{69BCA2E9-4FC6-4438-9C29-BDDCA4D6A369}" srcOrd="5" destOrd="0" parTransId="{E99ECF0C-B1A3-45D5-A2E8-276DB37FFB26}" sibTransId="{B5FAB91D-B351-4D70-8B17-0FC83747A805}"/>
    <dgm:cxn modelId="{752A1FEC-2B39-41B3-B9A1-64833C0392E1}" type="presOf" srcId="{17365F14-F92E-4D82-AAE0-3DB9F4521F60}" destId="{88BDBC92-000E-4109-964D-3FF7BA60A83A}" srcOrd="0" destOrd="0" presId="urn:microsoft.com/office/officeart/2016/7/layout/RepeatingBendingProcessNew"/>
    <dgm:cxn modelId="{79AD23F2-D0FB-4853-9D4F-DD0824983CEE}" type="presOf" srcId="{3604E9E4-0231-4700-A8F6-64C7CC707E9F}" destId="{8AF601DA-153C-4CF5-8E42-56C9FF27DDB5}" srcOrd="1" destOrd="0" presId="urn:microsoft.com/office/officeart/2016/7/layout/RepeatingBendingProcessNew"/>
    <dgm:cxn modelId="{A65D0AF4-2D88-4C25-99D8-C53333114BC5}" type="presOf" srcId="{F00407B9-BDE3-4D2D-92E3-CE205A121A6A}" destId="{A1E901EE-1331-4F09-9551-5DDF128DA0CD}" srcOrd="0" destOrd="3" presId="urn:microsoft.com/office/officeart/2016/7/layout/RepeatingBendingProcessNew"/>
    <dgm:cxn modelId="{E7CBB6F9-6128-42AF-8A13-E503BDF2B070}" type="presOf" srcId="{043FACFC-E375-4446-B75B-75BE088CE7ED}" destId="{41BCC0F3-4D16-43E8-AF9F-0980E5463E0F}" srcOrd="0" destOrd="0" presId="urn:microsoft.com/office/officeart/2016/7/layout/RepeatingBendingProcessNew"/>
    <dgm:cxn modelId="{C6D452A7-29DB-4438-9CD4-B5A04ACAFA5B}" type="presParOf" srcId="{96E64DB0-DCE1-4FD6-B728-4EF8956D25A2}" destId="{3309AD8A-F140-487B-BA56-793C96EFF0B3}" srcOrd="0" destOrd="0" presId="urn:microsoft.com/office/officeart/2016/7/layout/RepeatingBendingProcessNew"/>
    <dgm:cxn modelId="{826B4EB2-558D-4706-85A7-37B9F5FB0404}" type="presParOf" srcId="{96E64DB0-DCE1-4FD6-B728-4EF8956D25A2}" destId="{88BDBC92-000E-4109-964D-3FF7BA60A83A}" srcOrd="1" destOrd="0" presId="urn:microsoft.com/office/officeart/2016/7/layout/RepeatingBendingProcessNew"/>
    <dgm:cxn modelId="{86D9C0AA-2252-4F54-B690-5460F56B1EF1}" type="presParOf" srcId="{88BDBC92-000E-4109-964D-3FF7BA60A83A}" destId="{FF6B0AF6-1137-45B2-B0C8-47BBC41BFAA0}" srcOrd="0" destOrd="0" presId="urn:microsoft.com/office/officeart/2016/7/layout/RepeatingBendingProcessNew"/>
    <dgm:cxn modelId="{23ED41AB-2069-4E6A-841A-997C8A358614}" type="presParOf" srcId="{96E64DB0-DCE1-4FD6-B728-4EF8956D25A2}" destId="{B8938E11-E728-484F-B328-AC60BFB8446D}" srcOrd="2" destOrd="0" presId="urn:microsoft.com/office/officeart/2016/7/layout/RepeatingBendingProcessNew"/>
    <dgm:cxn modelId="{C407701C-78DD-4EEE-B4C7-FF5FD9090283}" type="presParOf" srcId="{96E64DB0-DCE1-4FD6-B728-4EF8956D25A2}" destId="{AFF6344C-965E-425B-B623-A749D504A5AB}" srcOrd="3" destOrd="0" presId="urn:microsoft.com/office/officeart/2016/7/layout/RepeatingBendingProcessNew"/>
    <dgm:cxn modelId="{EE8FC4C5-C0BA-44FE-AA8F-C95AD603AA32}" type="presParOf" srcId="{AFF6344C-965E-425B-B623-A749D504A5AB}" destId="{0C1E50C5-1033-44BB-8C18-D85335F4F0D6}" srcOrd="0" destOrd="0" presId="urn:microsoft.com/office/officeart/2016/7/layout/RepeatingBendingProcessNew"/>
    <dgm:cxn modelId="{F595DF12-C471-4B29-94F5-A82B3EC09EE9}" type="presParOf" srcId="{96E64DB0-DCE1-4FD6-B728-4EF8956D25A2}" destId="{89467F1E-5CBD-458F-BC8C-3608CE6661B9}" srcOrd="4" destOrd="0" presId="urn:microsoft.com/office/officeart/2016/7/layout/RepeatingBendingProcessNew"/>
    <dgm:cxn modelId="{C4794187-40F1-4736-9C70-642931BB76BB}" type="presParOf" srcId="{96E64DB0-DCE1-4FD6-B728-4EF8956D25A2}" destId="{742AA1E0-1582-4101-994C-61D562A19D99}" srcOrd="5" destOrd="0" presId="urn:microsoft.com/office/officeart/2016/7/layout/RepeatingBendingProcessNew"/>
    <dgm:cxn modelId="{B476C226-CF5F-4061-800C-AD0D19446877}" type="presParOf" srcId="{742AA1E0-1582-4101-994C-61D562A19D99}" destId="{5141F86F-93BE-413E-B12C-73868C85F024}" srcOrd="0" destOrd="0" presId="urn:microsoft.com/office/officeart/2016/7/layout/RepeatingBendingProcessNew"/>
    <dgm:cxn modelId="{F2E974BC-E4CD-4DEA-A44F-89083BFCD8AE}" type="presParOf" srcId="{96E64DB0-DCE1-4FD6-B728-4EF8956D25A2}" destId="{BFFD1EE9-9346-4AAE-9C7B-E6E0D66E31F3}" srcOrd="6" destOrd="0" presId="urn:microsoft.com/office/officeart/2016/7/layout/RepeatingBendingProcessNew"/>
    <dgm:cxn modelId="{CFB9A02D-3425-4AA5-B084-4D6A40EFC31C}" type="presParOf" srcId="{96E64DB0-DCE1-4FD6-B728-4EF8956D25A2}" destId="{32AC791D-B2DB-492C-B32A-1D2144C80842}" srcOrd="7" destOrd="0" presId="urn:microsoft.com/office/officeart/2016/7/layout/RepeatingBendingProcessNew"/>
    <dgm:cxn modelId="{C76A35B6-B4FF-44F0-8608-6A4435EC9CD4}" type="presParOf" srcId="{32AC791D-B2DB-492C-B32A-1D2144C80842}" destId="{E1BE003E-58A2-478A-BE54-000EE918448B}" srcOrd="0" destOrd="0" presId="urn:microsoft.com/office/officeart/2016/7/layout/RepeatingBendingProcessNew"/>
    <dgm:cxn modelId="{08270702-594B-4819-83BC-0054BCB0030F}" type="presParOf" srcId="{96E64DB0-DCE1-4FD6-B728-4EF8956D25A2}" destId="{33A0FFF9-5A15-485F-B65C-EF3DD632D693}" srcOrd="8" destOrd="0" presId="urn:microsoft.com/office/officeart/2016/7/layout/RepeatingBendingProcessNew"/>
    <dgm:cxn modelId="{15A927F4-57CE-465C-A110-54A590E22A75}" type="presParOf" srcId="{96E64DB0-DCE1-4FD6-B728-4EF8956D25A2}" destId="{9E56B4BB-A34F-4C87-BE94-B81B86980045}" srcOrd="9" destOrd="0" presId="urn:microsoft.com/office/officeart/2016/7/layout/RepeatingBendingProcessNew"/>
    <dgm:cxn modelId="{BF607FD1-7F9F-4675-89AC-F98386D7935C}" type="presParOf" srcId="{9E56B4BB-A34F-4C87-BE94-B81B86980045}" destId="{C8600D4B-3F3C-4374-9B8C-F547F8BD6F1F}" srcOrd="0" destOrd="0" presId="urn:microsoft.com/office/officeart/2016/7/layout/RepeatingBendingProcessNew"/>
    <dgm:cxn modelId="{8F309E06-C4ED-4E68-9213-971DDD83B70D}" type="presParOf" srcId="{96E64DB0-DCE1-4FD6-B728-4EF8956D25A2}" destId="{E5138FC8-C04E-46E7-ACD8-409BB8136F88}" srcOrd="10" destOrd="0" presId="urn:microsoft.com/office/officeart/2016/7/layout/RepeatingBendingProcessNew"/>
    <dgm:cxn modelId="{DAB5B255-A48B-4641-A450-66C9C5D69D7E}" type="presParOf" srcId="{96E64DB0-DCE1-4FD6-B728-4EF8956D25A2}" destId="{E68DF969-2273-4469-A0BB-F5DE109850B4}" srcOrd="11" destOrd="0" presId="urn:microsoft.com/office/officeart/2016/7/layout/RepeatingBendingProcessNew"/>
    <dgm:cxn modelId="{C2500A9F-0C6D-425B-B386-F976FC79AFB6}" type="presParOf" srcId="{E68DF969-2273-4469-A0BB-F5DE109850B4}" destId="{70A46BF1-7169-4249-9C0C-7D3D559D1473}" srcOrd="0" destOrd="0" presId="urn:microsoft.com/office/officeart/2016/7/layout/RepeatingBendingProcessNew"/>
    <dgm:cxn modelId="{882B35DC-3B17-4D7F-9847-52D30E8A32C8}" type="presParOf" srcId="{96E64DB0-DCE1-4FD6-B728-4EF8956D25A2}" destId="{716DA734-8CC2-449A-9451-63CEC63CDA8C}" srcOrd="12" destOrd="0" presId="urn:microsoft.com/office/officeart/2016/7/layout/RepeatingBendingProcessNew"/>
    <dgm:cxn modelId="{E1885049-0CF5-4796-A08A-7F98D6A70B62}" type="presParOf" srcId="{96E64DB0-DCE1-4FD6-B728-4EF8956D25A2}" destId="{D94E1709-AD01-428F-A9F8-0DE1A7796242}" srcOrd="13" destOrd="0" presId="urn:microsoft.com/office/officeart/2016/7/layout/RepeatingBendingProcessNew"/>
    <dgm:cxn modelId="{35A29F62-0958-4A87-8571-836D853988C7}" type="presParOf" srcId="{D94E1709-AD01-428F-A9F8-0DE1A7796242}" destId="{8AF601DA-153C-4CF5-8E42-56C9FF27DDB5}" srcOrd="0" destOrd="0" presId="urn:microsoft.com/office/officeart/2016/7/layout/RepeatingBendingProcessNew"/>
    <dgm:cxn modelId="{FE07E885-BC10-4F41-A687-92AAECF11775}" type="presParOf" srcId="{96E64DB0-DCE1-4FD6-B728-4EF8956D25A2}" destId="{D0FD1251-20A9-4FDB-9D98-8C79D7923630}" srcOrd="14" destOrd="0" presId="urn:microsoft.com/office/officeart/2016/7/layout/RepeatingBendingProcessNew"/>
    <dgm:cxn modelId="{10614F2D-3DB8-4356-8ADB-9BA06D8D3E81}" type="presParOf" srcId="{96E64DB0-DCE1-4FD6-B728-4EF8956D25A2}" destId="{41BCC0F3-4D16-43E8-AF9F-0980E5463E0F}" srcOrd="15" destOrd="0" presId="urn:microsoft.com/office/officeart/2016/7/layout/RepeatingBendingProcessNew"/>
    <dgm:cxn modelId="{29D83280-4B28-4DDB-9714-D4F3836DFDA9}" type="presParOf" srcId="{41BCC0F3-4D16-43E8-AF9F-0980E5463E0F}" destId="{05E16319-BD33-435F-BA19-3E11E011405F}" srcOrd="0" destOrd="0" presId="urn:microsoft.com/office/officeart/2016/7/layout/RepeatingBendingProcessNew"/>
    <dgm:cxn modelId="{4A2F79F2-6A57-4797-9AD1-71FADED4AB61}" type="presParOf" srcId="{96E64DB0-DCE1-4FD6-B728-4EF8956D25A2}" destId="{A1E901EE-1331-4F09-9551-5DDF128DA0CD}" srcOrd="16"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BDBC92-000E-4109-964D-3FF7BA60A83A}">
      <dsp:nvSpPr>
        <dsp:cNvPr id="0" name=""/>
        <dsp:cNvSpPr/>
      </dsp:nvSpPr>
      <dsp:spPr>
        <a:xfrm>
          <a:off x="1762834" y="758134"/>
          <a:ext cx="373507" cy="91440"/>
        </a:xfrm>
        <a:custGeom>
          <a:avLst/>
          <a:gdLst/>
          <a:ahLst/>
          <a:cxnLst/>
          <a:rect l="0" t="0" r="0" b="0"/>
          <a:pathLst>
            <a:path>
              <a:moveTo>
                <a:pt x="0" y="45720"/>
              </a:moveTo>
              <a:lnTo>
                <a:pt x="373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9485" y="801832"/>
        <a:ext cx="20205" cy="4045"/>
      </dsp:txXfrm>
    </dsp:sp>
    <dsp:sp modelId="{3309AD8A-F140-487B-BA56-793C96EFF0B3}">
      <dsp:nvSpPr>
        <dsp:cNvPr id="0" name=""/>
        <dsp:cNvSpPr/>
      </dsp:nvSpPr>
      <dsp:spPr>
        <a:xfrm>
          <a:off x="7643" y="276757"/>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ctr" anchorCtr="0">
          <a:noAutofit/>
        </a:bodyPr>
        <a:lstStyle/>
        <a:p>
          <a:pPr marL="0" lvl="0" indent="0" algn="ctr" defTabSz="533400">
            <a:lnSpc>
              <a:spcPct val="90000"/>
            </a:lnSpc>
            <a:spcBef>
              <a:spcPct val="0"/>
            </a:spcBef>
            <a:spcAft>
              <a:spcPct val="35000"/>
            </a:spcAft>
            <a:buNone/>
          </a:pPr>
          <a:r>
            <a:rPr lang="en-US" sz="1200" b="1" kern="1200"/>
            <a:t>Budget Summary</a:t>
          </a:r>
          <a:endParaRPr lang="en-US" sz="1200" kern="1200"/>
        </a:p>
      </dsp:txBody>
      <dsp:txXfrm>
        <a:off x="7643" y="276757"/>
        <a:ext cx="1756991" cy="1054194"/>
      </dsp:txXfrm>
    </dsp:sp>
    <dsp:sp modelId="{AFF6344C-965E-425B-B623-A749D504A5AB}">
      <dsp:nvSpPr>
        <dsp:cNvPr id="0" name=""/>
        <dsp:cNvSpPr/>
      </dsp:nvSpPr>
      <dsp:spPr>
        <a:xfrm>
          <a:off x="3923933" y="758134"/>
          <a:ext cx="373507" cy="91440"/>
        </a:xfrm>
        <a:custGeom>
          <a:avLst/>
          <a:gdLst/>
          <a:ahLst/>
          <a:cxnLst/>
          <a:rect l="0" t="0" r="0" b="0"/>
          <a:pathLst>
            <a:path>
              <a:moveTo>
                <a:pt x="0" y="45720"/>
              </a:moveTo>
              <a:lnTo>
                <a:pt x="373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00584" y="801832"/>
        <a:ext cx="20205" cy="4045"/>
      </dsp:txXfrm>
    </dsp:sp>
    <dsp:sp modelId="{B8938E11-E728-484F-B328-AC60BFB8446D}">
      <dsp:nvSpPr>
        <dsp:cNvPr id="0" name=""/>
        <dsp:cNvSpPr/>
      </dsp:nvSpPr>
      <dsp:spPr>
        <a:xfrm>
          <a:off x="2168742" y="276757"/>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ctr" anchorCtr="0">
          <a:noAutofit/>
        </a:bodyPr>
        <a:lstStyle/>
        <a:p>
          <a:pPr marL="0" lvl="0" indent="0" algn="ctr" defTabSz="400050">
            <a:lnSpc>
              <a:spcPct val="90000"/>
            </a:lnSpc>
            <a:spcBef>
              <a:spcPct val="0"/>
            </a:spcBef>
            <a:spcAft>
              <a:spcPct val="35000"/>
            </a:spcAft>
            <a:buNone/>
          </a:pPr>
          <a:r>
            <a:rPr lang="en-US" sz="900" kern="1200" dirty="0"/>
            <a:t>The proposed </a:t>
          </a:r>
          <a:r>
            <a:rPr lang="en-US" sz="900" b="1" kern="1200" dirty="0"/>
            <a:t>FY 2026/2027 Salaries and Benefits budget</a:t>
          </a:r>
          <a:r>
            <a:rPr lang="en-US" sz="900" kern="1200" dirty="0"/>
            <a:t> was developed using the District's current staffing levels and approved compensation structure</a:t>
          </a:r>
          <a:r>
            <a:rPr lang="en-US" sz="1200" kern="1200" dirty="0"/>
            <a:t>.</a:t>
          </a:r>
        </a:p>
      </dsp:txBody>
      <dsp:txXfrm>
        <a:off x="2168742" y="276757"/>
        <a:ext cx="1756991" cy="1054194"/>
      </dsp:txXfrm>
    </dsp:sp>
    <dsp:sp modelId="{742AA1E0-1582-4101-994C-61D562A19D99}">
      <dsp:nvSpPr>
        <dsp:cNvPr id="0" name=""/>
        <dsp:cNvSpPr/>
      </dsp:nvSpPr>
      <dsp:spPr>
        <a:xfrm>
          <a:off x="886138" y="1329152"/>
          <a:ext cx="4322198" cy="373507"/>
        </a:xfrm>
        <a:custGeom>
          <a:avLst/>
          <a:gdLst/>
          <a:ahLst/>
          <a:cxnLst/>
          <a:rect l="0" t="0" r="0" b="0"/>
          <a:pathLst>
            <a:path>
              <a:moveTo>
                <a:pt x="4322198" y="0"/>
              </a:moveTo>
              <a:lnTo>
                <a:pt x="4322198" y="203853"/>
              </a:lnTo>
              <a:lnTo>
                <a:pt x="0" y="203853"/>
              </a:lnTo>
              <a:lnTo>
                <a:pt x="0" y="373507"/>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38711" y="1513883"/>
        <a:ext cx="217052" cy="4045"/>
      </dsp:txXfrm>
    </dsp:sp>
    <dsp:sp modelId="{89467F1E-5CBD-458F-BC8C-3608CE6661B9}">
      <dsp:nvSpPr>
        <dsp:cNvPr id="0" name=""/>
        <dsp:cNvSpPr/>
      </dsp:nvSpPr>
      <dsp:spPr>
        <a:xfrm>
          <a:off x="4329841" y="276757"/>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ctr" anchorCtr="0">
          <a:noAutofit/>
        </a:bodyPr>
        <a:lstStyle/>
        <a:p>
          <a:pPr marL="0" lvl="0" indent="0" algn="ctr" defTabSz="533400">
            <a:lnSpc>
              <a:spcPct val="90000"/>
            </a:lnSpc>
            <a:spcBef>
              <a:spcPct val="0"/>
            </a:spcBef>
            <a:spcAft>
              <a:spcPct val="35000"/>
            </a:spcAft>
            <a:buNone/>
          </a:pPr>
          <a:r>
            <a:rPr lang="en-US" sz="1200" kern="1200"/>
            <a:t>Key assumptions include:</a:t>
          </a:r>
        </a:p>
      </dsp:txBody>
      <dsp:txXfrm>
        <a:off x="4329841" y="276757"/>
        <a:ext cx="1756991" cy="1054194"/>
      </dsp:txXfrm>
    </dsp:sp>
    <dsp:sp modelId="{32AC791D-B2DB-492C-B32A-1D2144C80842}">
      <dsp:nvSpPr>
        <dsp:cNvPr id="0" name=""/>
        <dsp:cNvSpPr/>
      </dsp:nvSpPr>
      <dsp:spPr>
        <a:xfrm>
          <a:off x="1762834" y="2216437"/>
          <a:ext cx="373507" cy="91440"/>
        </a:xfrm>
        <a:custGeom>
          <a:avLst/>
          <a:gdLst/>
          <a:ahLst/>
          <a:cxnLst/>
          <a:rect l="0" t="0" r="0" b="0"/>
          <a:pathLst>
            <a:path>
              <a:moveTo>
                <a:pt x="0" y="45720"/>
              </a:moveTo>
              <a:lnTo>
                <a:pt x="373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9485" y="2260134"/>
        <a:ext cx="20205" cy="4045"/>
      </dsp:txXfrm>
    </dsp:sp>
    <dsp:sp modelId="{BFFD1EE9-9346-4AAE-9C7B-E6E0D66E31F3}">
      <dsp:nvSpPr>
        <dsp:cNvPr id="0" name=""/>
        <dsp:cNvSpPr/>
      </dsp:nvSpPr>
      <dsp:spPr>
        <a:xfrm>
          <a:off x="7643" y="1735060"/>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ctr" anchorCtr="0">
          <a:noAutofit/>
        </a:bodyPr>
        <a:lstStyle/>
        <a:p>
          <a:pPr marL="0" lvl="0" indent="0" algn="ctr" defTabSz="533400">
            <a:lnSpc>
              <a:spcPct val="90000"/>
            </a:lnSpc>
            <a:spcBef>
              <a:spcPct val="0"/>
            </a:spcBef>
            <a:spcAft>
              <a:spcPct val="35000"/>
            </a:spcAft>
            <a:buNone/>
          </a:pPr>
          <a:r>
            <a:rPr lang="en-US" sz="1200" b="1" kern="1200"/>
            <a:t>3.10% Cost of Living Adjustment (COLA)</a:t>
          </a:r>
          <a:r>
            <a:rPr lang="en-US" sz="1200" kern="1200"/>
            <a:t> effective </a:t>
          </a:r>
          <a:r>
            <a:rPr lang="en-US" sz="1200" b="1" kern="1200"/>
            <a:t>July 1, 2026</a:t>
          </a:r>
          <a:r>
            <a:rPr lang="en-US" sz="1200" kern="1200"/>
            <a:t>. </a:t>
          </a:r>
        </a:p>
      </dsp:txBody>
      <dsp:txXfrm>
        <a:off x="7643" y="1735060"/>
        <a:ext cx="1756991" cy="1054194"/>
      </dsp:txXfrm>
    </dsp:sp>
    <dsp:sp modelId="{9E56B4BB-A34F-4C87-BE94-B81B86980045}">
      <dsp:nvSpPr>
        <dsp:cNvPr id="0" name=""/>
        <dsp:cNvSpPr/>
      </dsp:nvSpPr>
      <dsp:spPr>
        <a:xfrm>
          <a:off x="3923933" y="2216437"/>
          <a:ext cx="373507" cy="91440"/>
        </a:xfrm>
        <a:custGeom>
          <a:avLst/>
          <a:gdLst/>
          <a:ahLst/>
          <a:cxnLst/>
          <a:rect l="0" t="0" r="0" b="0"/>
          <a:pathLst>
            <a:path>
              <a:moveTo>
                <a:pt x="0" y="45720"/>
              </a:moveTo>
              <a:lnTo>
                <a:pt x="373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00584" y="2260134"/>
        <a:ext cx="20205" cy="4045"/>
      </dsp:txXfrm>
    </dsp:sp>
    <dsp:sp modelId="{33A0FFF9-5A15-485F-B65C-EF3DD632D693}">
      <dsp:nvSpPr>
        <dsp:cNvPr id="0" name=""/>
        <dsp:cNvSpPr/>
      </dsp:nvSpPr>
      <dsp:spPr>
        <a:xfrm>
          <a:off x="2168742" y="1735060"/>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ctr" anchorCtr="0">
          <a:noAutofit/>
        </a:bodyPr>
        <a:lstStyle/>
        <a:p>
          <a:pPr marL="0" lvl="0" indent="0" algn="ctr" defTabSz="533400">
            <a:lnSpc>
              <a:spcPct val="90000"/>
            </a:lnSpc>
            <a:spcBef>
              <a:spcPct val="0"/>
            </a:spcBef>
            <a:spcAft>
              <a:spcPct val="35000"/>
            </a:spcAft>
            <a:buNone/>
          </a:pPr>
          <a:r>
            <a:rPr lang="en-US" sz="1200" kern="1200"/>
            <a:t>Existing staffing levels with </a:t>
          </a:r>
          <a:r>
            <a:rPr lang="en-US" sz="1200" b="1" kern="1200"/>
            <a:t>no new positions</a:t>
          </a:r>
          <a:r>
            <a:rPr lang="en-US" sz="1200" kern="1200"/>
            <a:t> proposed. </a:t>
          </a:r>
        </a:p>
      </dsp:txBody>
      <dsp:txXfrm>
        <a:off x="2168742" y="1735060"/>
        <a:ext cx="1756991" cy="1054194"/>
      </dsp:txXfrm>
    </dsp:sp>
    <dsp:sp modelId="{E68DF969-2273-4469-A0BB-F5DE109850B4}">
      <dsp:nvSpPr>
        <dsp:cNvPr id="0" name=""/>
        <dsp:cNvSpPr/>
      </dsp:nvSpPr>
      <dsp:spPr>
        <a:xfrm>
          <a:off x="886138" y="2787454"/>
          <a:ext cx="4322198" cy="373507"/>
        </a:xfrm>
        <a:custGeom>
          <a:avLst/>
          <a:gdLst/>
          <a:ahLst/>
          <a:cxnLst/>
          <a:rect l="0" t="0" r="0" b="0"/>
          <a:pathLst>
            <a:path>
              <a:moveTo>
                <a:pt x="4322198" y="0"/>
              </a:moveTo>
              <a:lnTo>
                <a:pt x="4322198" y="203853"/>
              </a:lnTo>
              <a:lnTo>
                <a:pt x="0" y="203853"/>
              </a:lnTo>
              <a:lnTo>
                <a:pt x="0" y="373507"/>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38711" y="2972186"/>
        <a:ext cx="217052" cy="4045"/>
      </dsp:txXfrm>
    </dsp:sp>
    <dsp:sp modelId="{E5138FC8-C04E-46E7-ACD8-409BB8136F88}">
      <dsp:nvSpPr>
        <dsp:cNvPr id="0" name=""/>
        <dsp:cNvSpPr/>
      </dsp:nvSpPr>
      <dsp:spPr>
        <a:xfrm>
          <a:off x="4329841" y="1735060"/>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ctr" anchorCtr="0">
          <a:noAutofit/>
        </a:bodyPr>
        <a:lstStyle/>
        <a:p>
          <a:pPr marL="0" lvl="0" indent="0" algn="ctr" defTabSz="533400">
            <a:lnSpc>
              <a:spcPct val="90000"/>
            </a:lnSpc>
            <a:spcBef>
              <a:spcPct val="0"/>
            </a:spcBef>
            <a:spcAft>
              <a:spcPct val="35000"/>
            </a:spcAft>
            <a:buNone/>
          </a:pPr>
          <a:r>
            <a:rPr lang="en-US" sz="1200" kern="1200"/>
            <a:t>Employer payroll taxes calculated at current rates. </a:t>
          </a:r>
        </a:p>
      </dsp:txBody>
      <dsp:txXfrm>
        <a:off x="4329841" y="1735060"/>
        <a:ext cx="1756991" cy="1054194"/>
      </dsp:txXfrm>
    </dsp:sp>
    <dsp:sp modelId="{D94E1709-AD01-428F-A9F8-0DE1A7796242}">
      <dsp:nvSpPr>
        <dsp:cNvPr id="0" name=""/>
        <dsp:cNvSpPr/>
      </dsp:nvSpPr>
      <dsp:spPr>
        <a:xfrm>
          <a:off x="1762834" y="3674740"/>
          <a:ext cx="373507" cy="91440"/>
        </a:xfrm>
        <a:custGeom>
          <a:avLst/>
          <a:gdLst/>
          <a:ahLst/>
          <a:cxnLst/>
          <a:rect l="0" t="0" r="0" b="0"/>
          <a:pathLst>
            <a:path>
              <a:moveTo>
                <a:pt x="0" y="45720"/>
              </a:moveTo>
              <a:lnTo>
                <a:pt x="373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939485" y="3718437"/>
        <a:ext cx="20205" cy="4045"/>
      </dsp:txXfrm>
    </dsp:sp>
    <dsp:sp modelId="{716DA734-8CC2-449A-9451-63CEC63CDA8C}">
      <dsp:nvSpPr>
        <dsp:cNvPr id="0" name=""/>
        <dsp:cNvSpPr/>
      </dsp:nvSpPr>
      <dsp:spPr>
        <a:xfrm>
          <a:off x="7643" y="3193362"/>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ctr" anchorCtr="0">
          <a:noAutofit/>
        </a:bodyPr>
        <a:lstStyle/>
        <a:p>
          <a:pPr marL="0" lvl="0" indent="0" algn="ctr" defTabSz="533400">
            <a:lnSpc>
              <a:spcPct val="90000"/>
            </a:lnSpc>
            <a:spcBef>
              <a:spcPct val="0"/>
            </a:spcBef>
            <a:spcAft>
              <a:spcPct val="35000"/>
            </a:spcAft>
            <a:buNone/>
          </a:pPr>
          <a:r>
            <a:rPr lang="en-US" sz="1200" kern="1200"/>
            <a:t>Retirement contributions budgeted based on current CalPERS rates. </a:t>
          </a:r>
        </a:p>
      </dsp:txBody>
      <dsp:txXfrm>
        <a:off x="7643" y="3193362"/>
        <a:ext cx="1756991" cy="1054194"/>
      </dsp:txXfrm>
    </dsp:sp>
    <dsp:sp modelId="{41BCC0F3-4D16-43E8-AF9F-0980E5463E0F}">
      <dsp:nvSpPr>
        <dsp:cNvPr id="0" name=""/>
        <dsp:cNvSpPr/>
      </dsp:nvSpPr>
      <dsp:spPr>
        <a:xfrm>
          <a:off x="3923933" y="3674740"/>
          <a:ext cx="373507" cy="91440"/>
        </a:xfrm>
        <a:custGeom>
          <a:avLst/>
          <a:gdLst/>
          <a:ahLst/>
          <a:cxnLst/>
          <a:rect l="0" t="0" r="0" b="0"/>
          <a:pathLst>
            <a:path>
              <a:moveTo>
                <a:pt x="0" y="45720"/>
              </a:moveTo>
              <a:lnTo>
                <a:pt x="373507"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00584" y="3718437"/>
        <a:ext cx="20205" cy="4045"/>
      </dsp:txXfrm>
    </dsp:sp>
    <dsp:sp modelId="{D0FD1251-20A9-4FDB-9D98-8C79D7923630}">
      <dsp:nvSpPr>
        <dsp:cNvPr id="0" name=""/>
        <dsp:cNvSpPr/>
      </dsp:nvSpPr>
      <dsp:spPr>
        <a:xfrm>
          <a:off x="2168742" y="3193362"/>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ctr" anchorCtr="0">
          <a:noAutofit/>
        </a:bodyPr>
        <a:lstStyle/>
        <a:p>
          <a:pPr marL="0" lvl="0" indent="0" algn="ctr" defTabSz="533400">
            <a:lnSpc>
              <a:spcPct val="90000"/>
            </a:lnSpc>
            <a:spcBef>
              <a:spcPct val="0"/>
            </a:spcBef>
            <a:spcAft>
              <a:spcPct val="35000"/>
            </a:spcAft>
            <a:buNone/>
          </a:pPr>
          <a:r>
            <a:rPr lang="en-US" sz="1200" kern="1200"/>
            <a:t>Medical insurance costs included for eligible employees. </a:t>
          </a:r>
        </a:p>
      </dsp:txBody>
      <dsp:txXfrm>
        <a:off x="2168742" y="3193362"/>
        <a:ext cx="1756991" cy="1054194"/>
      </dsp:txXfrm>
    </dsp:sp>
    <dsp:sp modelId="{A1E901EE-1331-4F09-9551-5DDF128DA0CD}">
      <dsp:nvSpPr>
        <dsp:cNvPr id="0" name=""/>
        <dsp:cNvSpPr/>
      </dsp:nvSpPr>
      <dsp:spPr>
        <a:xfrm>
          <a:off x="4329841" y="3193362"/>
          <a:ext cx="1756991" cy="10541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94" tIns="90371" rIns="86094" bIns="90371" numCol="1" spcCol="1270" anchor="t" anchorCtr="0">
          <a:noAutofit/>
        </a:bodyPr>
        <a:lstStyle/>
        <a:p>
          <a:pPr marL="0" lvl="0" indent="0" algn="l" defTabSz="533400">
            <a:lnSpc>
              <a:spcPct val="90000"/>
            </a:lnSpc>
            <a:spcBef>
              <a:spcPct val="0"/>
            </a:spcBef>
            <a:spcAft>
              <a:spcPct val="35000"/>
            </a:spcAft>
            <a:buNone/>
          </a:pPr>
          <a:r>
            <a:rPr lang="en-US" sz="1200" kern="1200"/>
            <a:t>Operations budget includes anticipated: </a:t>
          </a:r>
        </a:p>
        <a:p>
          <a:pPr marL="57150" lvl="1" indent="-57150" algn="l" defTabSz="400050">
            <a:lnSpc>
              <a:spcPct val="90000"/>
            </a:lnSpc>
            <a:spcBef>
              <a:spcPct val="0"/>
            </a:spcBef>
            <a:spcAft>
              <a:spcPct val="15000"/>
            </a:spcAft>
            <a:buChar char="•"/>
          </a:pPr>
          <a:r>
            <a:rPr lang="en-US" sz="900" kern="1200"/>
            <a:t>On-call compensation </a:t>
          </a:r>
        </a:p>
        <a:p>
          <a:pPr marL="57150" lvl="1" indent="-57150" algn="l" defTabSz="400050">
            <a:lnSpc>
              <a:spcPct val="90000"/>
            </a:lnSpc>
            <a:spcBef>
              <a:spcPct val="0"/>
            </a:spcBef>
            <a:spcAft>
              <a:spcPct val="15000"/>
            </a:spcAft>
            <a:buChar char="•"/>
          </a:pPr>
          <a:r>
            <a:rPr lang="en-US" sz="900" kern="1200"/>
            <a:t>Overtime </a:t>
          </a:r>
        </a:p>
        <a:p>
          <a:pPr marL="57150" lvl="1" indent="-57150" algn="l" defTabSz="400050">
            <a:lnSpc>
              <a:spcPct val="90000"/>
            </a:lnSpc>
            <a:spcBef>
              <a:spcPct val="0"/>
            </a:spcBef>
            <a:spcAft>
              <a:spcPct val="15000"/>
            </a:spcAft>
            <a:buChar char="•"/>
          </a:pPr>
          <a:r>
            <a:rPr lang="en-US" sz="900" kern="1200"/>
            <a:t>Vacation cash-out (if earned) </a:t>
          </a:r>
        </a:p>
        <a:p>
          <a:pPr marL="57150" lvl="1" indent="-57150" algn="l" defTabSz="400050">
            <a:lnSpc>
              <a:spcPct val="90000"/>
            </a:lnSpc>
            <a:spcBef>
              <a:spcPct val="0"/>
            </a:spcBef>
            <a:spcAft>
              <a:spcPct val="15000"/>
            </a:spcAft>
            <a:buChar char="•"/>
          </a:pPr>
          <a:r>
            <a:rPr lang="en-US" sz="900" kern="1200"/>
            <a:t>Board stipends </a:t>
          </a:r>
        </a:p>
      </dsp:txBody>
      <dsp:txXfrm>
        <a:off x="4329841" y="3193362"/>
        <a:ext cx="1756991" cy="1054194"/>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Microsoft_Excel_Worksheet.xlsx"/><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Excel_Worksheet1.xlsx"/><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982639" y="1012536"/>
            <a:ext cx="4613300" cy="3163224"/>
          </a:xfrm>
        </p:spPr>
        <p:txBody>
          <a:bodyPr anchor="t">
            <a:normAutofit/>
          </a:bodyPr>
          <a:lstStyle/>
          <a:p>
            <a:pPr algn="l"/>
            <a:r>
              <a:rPr lang="en-US" sz="4800"/>
              <a:t>FY 2026–2027 Proposed Budget</a:t>
            </a:r>
          </a:p>
        </p:txBody>
      </p:sp>
      <p:sp>
        <p:nvSpPr>
          <p:cNvPr id="3" name="Subtitle 2"/>
          <p:cNvSpPr>
            <a:spLocks noGrp="1"/>
          </p:cNvSpPr>
          <p:nvPr>
            <p:ph type="subTitle" idx="1"/>
          </p:nvPr>
        </p:nvSpPr>
        <p:spPr>
          <a:xfrm>
            <a:off x="982639" y="2968705"/>
            <a:ext cx="4408228" cy="1192815"/>
          </a:xfrm>
        </p:spPr>
        <p:txBody>
          <a:bodyPr anchor="b">
            <a:normAutofit/>
          </a:bodyPr>
          <a:lstStyle/>
          <a:p>
            <a:pPr algn="l"/>
            <a:r>
              <a:rPr lang="en-US" sz="3000" dirty="0"/>
              <a:t>Murphys Sanitary District</a:t>
            </a:r>
          </a:p>
          <a:p>
            <a:pPr algn="l"/>
            <a:r>
              <a:rPr lang="en-US" sz="3000" dirty="0"/>
              <a:t>Board Budget Presentation</a:t>
            </a:r>
          </a:p>
        </p:txBody>
      </p:sp>
      <p:sp>
        <p:nvSpPr>
          <p:cNvPr id="60" name="Rectangle 59">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BE0CC45-3D91-306B-0B04-EB922C5617D2}"/>
              </a:ext>
            </a:extLst>
          </p:cNvPr>
          <p:cNvPicPr>
            <a:picLocks noChangeAspect="1"/>
          </p:cNvPicPr>
          <p:nvPr/>
        </p:nvPicPr>
        <p:blipFill>
          <a:blip r:embed="rId2"/>
          <a:srcRect r="1748" b="-2"/>
          <a:stretch>
            <a:fillRect/>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
        <p:nvSpPr>
          <p:cNvPr id="7" name="TextBox 6">
            <a:extLst>
              <a:ext uri="{FF2B5EF4-FFF2-40B4-BE49-F238E27FC236}">
                <a16:creationId xmlns:a16="http://schemas.microsoft.com/office/drawing/2014/main" id="{86FC4E23-FD0B-C27E-39EF-1E853450E403}"/>
              </a:ext>
            </a:extLst>
          </p:cNvPr>
          <p:cNvSpPr txBox="1"/>
          <p:nvPr/>
        </p:nvSpPr>
        <p:spPr>
          <a:xfrm>
            <a:off x="274320" y="4816401"/>
            <a:ext cx="2071838" cy="1725729"/>
          </a:xfrm>
          <a:prstGeom prst="rect">
            <a:avLst/>
          </a:prstGeom>
          <a:noFill/>
        </p:spPr>
        <p:txBody>
          <a:bodyPr wrap="square">
            <a:spAutoFit/>
          </a:bodyPr>
          <a:lstStyle/>
          <a:p>
            <a:pPr>
              <a:lnSpc>
                <a:spcPct val="150000"/>
              </a:lnSpc>
            </a:pPr>
            <a:r>
              <a:rPr lang="en-US" sz="1200" u="sng" dirty="0"/>
              <a:t>Board of Directors</a:t>
            </a:r>
          </a:p>
          <a:p>
            <a:pPr>
              <a:lnSpc>
                <a:spcPct val="150000"/>
              </a:lnSpc>
            </a:pPr>
            <a:r>
              <a:rPr lang="en-US" sz="1200" dirty="0"/>
              <a:t>Paige McMath Jue-President</a:t>
            </a:r>
          </a:p>
          <a:p>
            <a:pPr>
              <a:lnSpc>
                <a:spcPct val="150000"/>
              </a:lnSpc>
            </a:pPr>
            <a:r>
              <a:rPr lang="en-US" sz="1200" dirty="0"/>
              <a:t>Marty Mellera-Vice President</a:t>
            </a:r>
          </a:p>
          <a:p>
            <a:pPr>
              <a:lnSpc>
                <a:spcPct val="150000"/>
              </a:lnSpc>
            </a:pPr>
            <a:r>
              <a:rPr lang="en-US" sz="1200" dirty="0"/>
              <a:t>Joe Fontana-Treasurer</a:t>
            </a:r>
          </a:p>
          <a:p>
            <a:pPr>
              <a:lnSpc>
                <a:spcPct val="150000"/>
              </a:lnSpc>
            </a:pPr>
            <a:r>
              <a:rPr lang="en-US" sz="1200" dirty="0"/>
              <a:t>Steve Gonzales-Secretary</a:t>
            </a:r>
          </a:p>
          <a:p>
            <a:pPr>
              <a:lnSpc>
                <a:spcPct val="150000"/>
              </a:lnSpc>
            </a:pPr>
            <a:r>
              <a:rPr lang="en-US" sz="1200" dirty="0"/>
              <a:t>Vacant-Parliamentarian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D03A94-F9E7-9AA0-25A7-B35F998B9381}"/>
            </a:ext>
          </a:extLst>
        </p:cNvPr>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98290FE6-FC01-AE76-ABBF-FB3DE33F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CE7EC9C-39A1-8E38-B7F8-342C9F450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A330B67-39C4-8870-8F09-BEC066AFB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2E6E6F9-27B7-E159-E154-42A1CEDD5E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A38C47-6621-2154-C53F-93C2EC346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6DD1144-E5B0-1F02-A967-C111AACC20AA}"/>
              </a:ext>
            </a:extLst>
          </p:cNvPr>
          <p:cNvSpPr txBox="1"/>
          <p:nvPr/>
        </p:nvSpPr>
        <p:spPr>
          <a:xfrm>
            <a:off x="1329765" y="4892722"/>
            <a:ext cx="6387155" cy="1078173"/>
          </a:xfrm>
          <a:prstGeom prst="rect">
            <a:avLst/>
          </a:prstGeom>
        </p:spPr>
        <p:txBody>
          <a:bodyPr vert="horz" lIns="91440" tIns="45720" rIns="91440" bIns="45720" rtlCol="0" anchor="ctr">
            <a:normAutofit/>
          </a:bodyPr>
          <a:lstStyle/>
          <a:p>
            <a:pPr defTabSz="914400">
              <a:lnSpc>
                <a:spcPct val="90000"/>
              </a:lnSpc>
              <a:spcBef>
                <a:spcPts val="1000"/>
              </a:spcBef>
              <a:defRPr sz="2000"/>
            </a:pPr>
            <a:endParaRPr lang="en-US" sz="1700" kern="1200" dirty="0">
              <a:solidFill>
                <a:srgbClr val="FFFFFF"/>
              </a:solidFill>
              <a:latin typeface="+mn-lt"/>
              <a:ea typeface="+mn-ea"/>
              <a:cs typeface="+mn-cs"/>
            </a:endParaRPr>
          </a:p>
        </p:txBody>
      </p:sp>
      <p:sp>
        <p:nvSpPr>
          <p:cNvPr id="4" name="Title 1">
            <a:extLst>
              <a:ext uri="{FF2B5EF4-FFF2-40B4-BE49-F238E27FC236}">
                <a16:creationId xmlns:a16="http://schemas.microsoft.com/office/drawing/2014/main" id="{2BF6EA94-B882-1A3F-0A6B-C81CC55DCD14}"/>
              </a:ext>
            </a:extLst>
          </p:cNvPr>
          <p:cNvSpPr txBox="1">
            <a:spLocks/>
          </p:cNvSpPr>
          <p:nvPr/>
        </p:nvSpPr>
        <p:spPr bwMode="black">
          <a:xfrm>
            <a:off x="2199538" y="5199613"/>
            <a:ext cx="7729728" cy="651672"/>
          </a:xfrm>
          <a:prstGeom prst="rect">
            <a:avLst/>
          </a:prstGeom>
          <a:solidFill>
            <a:srgbClr val="FFFFFF"/>
          </a:solidFill>
          <a:ln w="31750" cap="sq">
            <a:solidFill>
              <a:srgbClr val="404040"/>
            </a:solidFill>
            <a:miter lim="800000"/>
          </a:ln>
        </p:spPr>
        <p:txBody>
          <a:bodyPr vert="horz" lIns="182880" tIns="182880" rIns="182880" bIns="182880" rtlCol="0" anchor="ctr">
            <a:normAutofit fontScale="90000" lnSpcReduction="20000"/>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latin typeface="Gill Sans MT" panose="020B0502020104020203"/>
              </a:rPr>
              <a:t> restricted RESERVE FUND</a:t>
            </a:r>
            <a:endParaRPr kumimoji="0" lang="en-US" sz="2800" b="0" i="0" u="none" strike="noStrike" kern="1200" cap="all" spc="200" normalizeH="0" baseline="0" noProof="0" dirty="0">
              <a:ln>
                <a:noFill/>
              </a:ln>
              <a:solidFill>
                <a:srgbClr val="262626"/>
              </a:solidFill>
              <a:effectLst/>
              <a:uLnTx/>
              <a:uFillTx/>
              <a:latin typeface="Gill Sans MT" panose="020B0502020104020203"/>
              <a:ea typeface="+mj-ea"/>
              <a:cs typeface="+mj-cs"/>
            </a:endParaRPr>
          </a:p>
        </p:txBody>
      </p:sp>
      <p:graphicFrame>
        <p:nvGraphicFramePr>
          <p:cNvPr id="21" name="Table 20">
            <a:extLst>
              <a:ext uri="{FF2B5EF4-FFF2-40B4-BE49-F238E27FC236}">
                <a16:creationId xmlns:a16="http://schemas.microsoft.com/office/drawing/2014/main" id="{A4FBB52B-401F-83B9-F9A5-6C2960F572D4}"/>
              </a:ext>
            </a:extLst>
          </p:cNvPr>
          <p:cNvGraphicFramePr>
            <a:graphicFrameLocks noGrp="1"/>
          </p:cNvGraphicFramePr>
          <p:nvPr>
            <p:extLst>
              <p:ext uri="{D42A27DB-BD31-4B8C-83A1-F6EECF244321}">
                <p14:modId xmlns:p14="http://schemas.microsoft.com/office/powerpoint/2010/main" val="341258603"/>
              </p:ext>
            </p:extLst>
          </p:nvPr>
        </p:nvGraphicFramePr>
        <p:xfrm>
          <a:off x="292608" y="725804"/>
          <a:ext cx="7259720" cy="1737360"/>
        </p:xfrm>
        <a:graphic>
          <a:graphicData uri="http://schemas.openxmlformats.org/drawingml/2006/table">
            <a:tbl>
              <a:tblPr/>
              <a:tblGrid>
                <a:gridCol w="3629860">
                  <a:extLst>
                    <a:ext uri="{9D8B030D-6E8A-4147-A177-3AD203B41FA5}">
                      <a16:colId xmlns:a16="http://schemas.microsoft.com/office/drawing/2014/main" val="4167734632"/>
                    </a:ext>
                  </a:extLst>
                </a:gridCol>
                <a:gridCol w="3629860">
                  <a:extLst>
                    <a:ext uri="{9D8B030D-6E8A-4147-A177-3AD203B41FA5}">
                      <a16:colId xmlns:a16="http://schemas.microsoft.com/office/drawing/2014/main" val="1530875460"/>
                    </a:ext>
                  </a:extLst>
                </a:gridCol>
              </a:tblGrid>
              <a:tr h="0">
                <a:tc>
                  <a:txBody>
                    <a:bodyPr/>
                    <a:lstStyle/>
                    <a:p>
                      <a:pPr>
                        <a:buNone/>
                      </a:pPr>
                      <a:r>
                        <a:rPr lang="en-US" u="sng" dirty="0"/>
                        <a:t>Project</a:t>
                      </a:r>
                    </a:p>
                  </a:txBody>
                  <a:tcPr anchor="ctr">
                    <a:lnL>
                      <a:noFill/>
                    </a:lnL>
                    <a:lnR>
                      <a:noFill/>
                    </a:lnR>
                    <a:lnT>
                      <a:noFill/>
                    </a:lnT>
                    <a:lnB>
                      <a:noFill/>
                    </a:lnB>
                    <a:noFill/>
                  </a:tcPr>
                </a:tc>
                <a:tc>
                  <a:txBody>
                    <a:bodyPr/>
                    <a:lstStyle/>
                    <a:p>
                      <a:pPr>
                        <a:buNone/>
                      </a:pPr>
                      <a:r>
                        <a:rPr lang="en-US" u="sng" dirty="0"/>
                        <a:t>Proposed Budget</a:t>
                      </a:r>
                    </a:p>
                  </a:txBody>
                  <a:tcPr anchor="ctr">
                    <a:lnL>
                      <a:noFill/>
                    </a:lnL>
                    <a:lnR>
                      <a:noFill/>
                    </a:lnR>
                    <a:lnT>
                      <a:noFill/>
                    </a:lnT>
                    <a:lnB>
                      <a:noFill/>
                    </a:lnB>
                    <a:noFill/>
                  </a:tcPr>
                </a:tc>
                <a:extLst>
                  <a:ext uri="{0D108BD9-81ED-4DB2-BD59-A6C34878D82A}">
                    <a16:rowId xmlns:a16="http://schemas.microsoft.com/office/drawing/2014/main" val="3330899027"/>
                  </a:ext>
                </a:extLst>
              </a:tr>
              <a:tr h="0">
                <a:tc>
                  <a:txBody>
                    <a:bodyPr/>
                    <a:lstStyle/>
                    <a:p>
                      <a:pPr>
                        <a:buNone/>
                      </a:pPr>
                      <a:r>
                        <a:rPr lang="en-US" dirty="0"/>
                        <a:t>Debt Service-SWRCB</a:t>
                      </a:r>
                    </a:p>
                  </a:txBody>
                  <a:tcPr anchor="ctr">
                    <a:lnL>
                      <a:noFill/>
                    </a:lnL>
                    <a:lnR>
                      <a:noFill/>
                    </a:lnR>
                    <a:lnT>
                      <a:noFill/>
                    </a:lnT>
                    <a:lnB>
                      <a:noFill/>
                    </a:lnB>
                    <a:noFill/>
                  </a:tcPr>
                </a:tc>
                <a:tc>
                  <a:txBody>
                    <a:bodyPr/>
                    <a:lstStyle/>
                    <a:p>
                      <a:pPr>
                        <a:buNone/>
                      </a:pPr>
                      <a:r>
                        <a:rPr lang="en-US" b="1" dirty="0"/>
                        <a:t>$44,000</a:t>
                      </a:r>
                      <a:endParaRPr lang="en-US" dirty="0"/>
                    </a:p>
                  </a:txBody>
                  <a:tcPr anchor="ctr">
                    <a:lnL>
                      <a:noFill/>
                    </a:lnL>
                    <a:lnR>
                      <a:noFill/>
                    </a:lnR>
                    <a:lnT>
                      <a:noFill/>
                    </a:lnT>
                    <a:lnB>
                      <a:noFill/>
                    </a:lnB>
                    <a:noFill/>
                  </a:tcPr>
                </a:tc>
                <a:extLst>
                  <a:ext uri="{0D108BD9-81ED-4DB2-BD59-A6C34878D82A}">
                    <a16:rowId xmlns:a16="http://schemas.microsoft.com/office/drawing/2014/main" val="3269851487"/>
                  </a:ext>
                </a:extLst>
              </a:tr>
              <a:tr h="0">
                <a:tc>
                  <a:txBody>
                    <a:bodyPr/>
                    <a:lstStyle/>
                    <a:p>
                      <a:pPr>
                        <a:buNone/>
                      </a:pPr>
                      <a:r>
                        <a:rPr lang="en-US" dirty="0"/>
                        <a:t>Operating Reserve-3 months</a:t>
                      </a:r>
                    </a:p>
                  </a:txBody>
                  <a:tcPr anchor="ctr">
                    <a:lnL>
                      <a:noFill/>
                    </a:lnL>
                    <a:lnR>
                      <a:noFill/>
                    </a:lnR>
                    <a:lnT>
                      <a:noFill/>
                    </a:lnT>
                    <a:lnB>
                      <a:noFill/>
                    </a:lnB>
                    <a:noFill/>
                  </a:tcPr>
                </a:tc>
                <a:tc>
                  <a:txBody>
                    <a:bodyPr/>
                    <a:lstStyle/>
                    <a:p>
                      <a:pPr>
                        <a:buNone/>
                      </a:pPr>
                      <a:r>
                        <a:rPr lang="en-US" dirty="0"/>
                        <a:t>$</a:t>
                      </a:r>
                      <a:r>
                        <a:rPr lang="en-US" b="1" dirty="0"/>
                        <a:t>297,429</a:t>
                      </a:r>
                    </a:p>
                  </a:txBody>
                  <a:tcPr anchor="ctr">
                    <a:lnL>
                      <a:noFill/>
                    </a:lnL>
                    <a:lnR>
                      <a:noFill/>
                    </a:lnR>
                    <a:lnT>
                      <a:noFill/>
                    </a:lnT>
                    <a:lnB>
                      <a:noFill/>
                    </a:lnB>
                    <a:noFill/>
                  </a:tcPr>
                </a:tc>
                <a:extLst>
                  <a:ext uri="{0D108BD9-81ED-4DB2-BD59-A6C34878D82A}">
                    <a16:rowId xmlns:a16="http://schemas.microsoft.com/office/drawing/2014/main" val="3295578994"/>
                  </a:ext>
                </a:extLst>
              </a:tr>
              <a:tr h="0">
                <a:tc>
                  <a:txBody>
                    <a:bodyPr/>
                    <a:lstStyle/>
                    <a:p>
                      <a:pPr>
                        <a:buNone/>
                      </a:pPr>
                      <a:r>
                        <a:rPr lang="en-US" b="1" dirty="0"/>
                        <a:t>Total Restricted Reserve Funds as of 6/1</a:t>
                      </a:r>
                      <a:endParaRPr lang="en-US" dirty="0"/>
                    </a:p>
                  </a:txBody>
                  <a:tcPr anchor="ctr">
                    <a:lnL>
                      <a:noFill/>
                    </a:lnL>
                    <a:lnR>
                      <a:noFill/>
                    </a:lnR>
                    <a:lnT>
                      <a:noFill/>
                    </a:lnT>
                    <a:lnB>
                      <a:noFill/>
                    </a:lnB>
                    <a:noFill/>
                  </a:tcPr>
                </a:tc>
                <a:tc>
                  <a:txBody>
                    <a:bodyPr/>
                    <a:lstStyle/>
                    <a:p>
                      <a:pPr>
                        <a:buNone/>
                      </a:pPr>
                      <a:r>
                        <a:rPr lang="en-US" b="1" dirty="0"/>
                        <a:t>$341,429</a:t>
                      </a:r>
                      <a:endParaRPr lang="en-US" dirty="0"/>
                    </a:p>
                  </a:txBody>
                  <a:tcPr anchor="ctr">
                    <a:lnL>
                      <a:noFill/>
                    </a:lnL>
                    <a:lnR>
                      <a:noFill/>
                    </a:lnR>
                    <a:lnT>
                      <a:noFill/>
                    </a:lnT>
                    <a:lnB>
                      <a:noFill/>
                    </a:lnB>
                    <a:noFill/>
                  </a:tcPr>
                </a:tc>
                <a:extLst>
                  <a:ext uri="{0D108BD9-81ED-4DB2-BD59-A6C34878D82A}">
                    <a16:rowId xmlns:a16="http://schemas.microsoft.com/office/drawing/2014/main" val="3879167764"/>
                  </a:ext>
                </a:extLst>
              </a:tr>
            </a:tbl>
          </a:graphicData>
        </a:graphic>
      </p:graphicFrame>
      <p:sp>
        <p:nvSpPr>
          <p:cNvPr id="25" name="TextBox 24">
            <a:extLst>
              <a:ext uri="{FF2B5EF4-FFF2-40B4-BE49-F238E27FC236}">
                <a16:creationId xmlns:a16="http://schemas.microsoft.com/office/drawing/2014/main" id="{40DA2901-D1EB-B933-14CD-0C4010EE944F}"/>
              </a:ext>
            </a:extLst>
          </p:cNvPr>
          <p:cNvSpPr txBox="1"/>
          <p:nvPr/>
        </p:nvSpPr>
        <p:spPr>
          <a:xfrm>
            <a:off x="6094476" y="724771"/>
            <a:ext cx="5500116" cy="2246769"/>
          </a:xfrm>
          <a:prstGeom prst="rect">
            <a:avLst/>
          </a:prstGeom>
          <a:noFill/>
        </p:spPr>
        <p:txBody>
          <a:bodyPr wrap="square">
            <a:spAutoFit/>
          </a:bodyPr>
          <a:lstStyle/>
          <a:p>
            <a:pPr>
              <a:buNone/>
            </a:pPr>
            <a:r>
              <a:rPr lang="en-US" sz="2000" b="1" dirty="0"/>
              <a:t>Restricted Reserve Fund Purpose</a:t>
            </a:r>
            <a:endParaRPr lang="en-US" sz="2000" dirty="0"/>
          </a:p>
          <a:p>
            <a:pPr>
              <a:buNone/>
            </a:pPr>
            <a:r>
              <a:rPr lang="en-US" sz="2000" dirty="0"/>
              <a:t>Restricted Reserve Funds are monies that have been set aside for specific purposes and are not available for general operating expenses. These reserves help ensure the District remains financially stable and meets its long-term obligations.</a:t>
            </a:r>
          </a:p>
        </p:txBody>
      </p:sp>
    </p:spTree>
    <p:extLst>
      <p:ext uri="{BB962C8B-B14F-4D97-AF65-F5344CB8AC3E}">
        <p14:creationId xmlns:p14="http://schemas.microsoft.com/office/powerpoint/2010/main" val="631478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4210CC-5A53-1C73-B9AC-329DBF0662C4}"/>
            </a:ext>
          </a:extLst>
        </p:cNvPr>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E6546DEF-A477-9FF0-0810-4DD8BF6CA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48F0780-C24A-6A8C-9789-6BBACFE44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EB5FCDF-D2FE-1349-EA04-7FEDC53D7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3D6AE6F-4827-295B-1FC8-DF54C1165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397B3F7-519B-F108-0827-DDC73AE49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AEBF430-3283-49CD-2AA2-68584249B343}"/>
              </a:ext>
            </a:extLst>
          </p:cNvPr>
          <p:cNvSpPr txBox="1"/>
          <p:nvPr/>
        </p:nvSpPr>
        <p:spPr>
          <a:xfrm>
            <a:off x="1329765" y="4892722"/>
            <a:ext cx="6387155" cy="1078173"/>
          </a:xfrm>
          <a:prstGeom prst="rect">
            <a:avLst/>
          </a:prstGeom>
        </p:spPr>
        <p:txBody>
          <a:bodyPr vert="horz" lIns="91440" tIns="45720" rIns="91440" bIns="45720" rtlCol="0" anchor="ctr">
            <a:normAutofit/>
          </a:bodyPr>
          <a:lstStyle/>
          <a:p>
            <a:pPr defTabSz="914400">
              <a:lnSpc>
                <a:spcPct val="90000"/>
              </a:lnSpc>
              <a:spcBef>
                <a:spcPts val="1000"/>
              </a:spcBef>
              <a:defRPr sz="2000"/>
            </a:pPr>
            <a:endParaRPr lang="en-US" sz="1700" kern="1200" dirty="0">
              <a:solidFill>
                <a:srgbClr val="FFFFFF"/>
              </a:solidFill>
              <a:latin typeface="+mn-lt"/>
              <a:ea typeface="+mn-ea"/>
              <a:cs typeface="+mn-cs"/>
            </a:endParaRPr>
          </a:p>
        </p:txBody>
      </p:sp>
      <p:sp>
        <p:nvSpPr>
          <p:cNvPr id="4" name="Title 1">
            <a:extLst>
              <a:ext uri="{FF2B5EF4-FFF2-40B4-BE49-F238E27FC236}">
                <a16:creationId xmlns:a16="http://schemas.microsoft.com/office/drawing/2014/main" id="{4DF3B7D0-4AD9-DA7E-2EF5-E55621029D7B}"/>
              </a:ext>
            </a:extLst>
          </p:cNvPr>
          <p:cNvSpPr txBox="1">
            <a:spLocks/>
          </p:cNvSpPr>
          <p:nvPr/>
        </p:nvSpPr>
        <p:spPr bwMode="black">
          <a:xfrm>
            <a:off x="2199538" y="5199613"/>
            <a:ext cx="7729728" cy="651672"/>
          </a:xfrm>
          <a:prstGeom prst="rect">
            <a:avLst/>
          </a:prstGeom>
          <a:solidFill>
            <a:srgbClr val="FFFFFF"/>
          </a:solidFill>
          <a:ln w="31750" cap="sq">
            <a:solidFill>
              <a:srgbClr val="404040"/>
            </a:solidFill>
            <a:miter lim="800000"/>
          </a:ln>
        </p:spPr>
        <p:txBody>
          <a:bodyPr vert="horz" lIns="182880" tIns="182880" rIns="182880" bIns="182880" rtlCol="0" anchor="ctr">
            <a:normAutofit fontScale="90000" lnSpcReduction="20000"/>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latin typeface="Gill Sans MT" panose="020B0502020104020203"/>
              </a:rPr>
              <a:t> SPECIAL USE RESERVE FUND</a:t>
            </a:r>
            <a:endParaRPr kumimoji="0" lang="en-US" sz="2800" b="0" i="0" u="none" strike="noStrike" kern="1200" cap="all" spc="200" normalizeH="0" baseline="0" noProof="0" dirty="0">
              <a:ln>
                <a:noFill/>
              </a:ln>
              <a:solidFill>
                <a:srgbClr val="262626"/>
              </a:solidFill>
              <a:effectLst/>
              <a:uLnTx/>
              <a:uFillTx/>
              <a:latin typeface="Gill Sans MT" panose="020B0502020104020203"/>
              <a:ea typeface="+mj-ea"/>
              <a:cs typeface="+mj-cs"/>
            </a:endParaRPr>
          </a:p>
        </p:txBody>
      </p:sp>
      <p:graphicFrame>
        <p:nvGraphicFramePr>
          <p:cNvPr id="21" name="Table 20">
            <a:extLst>
              <a:ext uri="{FF2B5EF4-FFF2-40B4-BE49-F238E27FC236}">
                <a16:creationId xmlns:a16="http://schemas.microsoft.com/office/drawing/2014/main" id="{1667C028-47DF-B99A-D2AC-A00A9039215C}"/>
              </a:ext>
            </a:extLst>
          </p:cNvPr>
          <p:cNvGraphicFramePr>
            <a:graphicFrameLocks noGrp="1"/>
          </p:cNvGraphicFramePr>
          <p:nvPr>
            <p:extLst>
              <p:ext uri="{D42A27DB-BD31-4B8C-83A1-F6EECF244321}">
                <p14:modId xmlns:p14="http://schemas.microsoft.com/office/powerpoint/2010/main" val="683879953"/>
              </p:ext>
            </p:extLst>
          </p:nvPr>
        </p:nvGraphicFramePr>
        <p:xfrm>
          <a:off x="201168" y="724771"/>
          <a:ext cx="7259720" cy="1463040"/>
        </p:xfrm>
        <a:graphic>
          <a:graphicData uri="http://schemas.openxmlformats.org/drawingml/2006/table">
            <a:tbl>
              <a:tblPr/>
              <a:tblGrid>
                <a:gridCol w="3629860">
                  <a:extLst>
                    <a:ext uri="{9D8B030D-6E8A-4147-A177-3AD203B41FA5}">
                      <a16:colId xmlns:a16="http://schemas.microsoft.com/office/drawing/2014/main" val="4167734632"/>
                    </a:ext>
                  </a:extLst>
                </a:gridCol>
                <a:gridCol w="3629860">
                  <a:extLst>
                    <a:ext uri="{9D8B030D-6E8A-4147-A177-3AD203B41FA5}">
                      <a16:colId xmlns:a16="http://schemas.microsoft.com/office/drawing/2014/main" val="1530875460"/>
                    </a:ext>
                  </a:extLst>
                </a:gridCol>
              </a:tblGrid>
              <a:tr h="0">
                <a:tc>
                  <a:txBody>
                    <a:bodyPr/>
                    <a:lstStyle/>
                    <a:p>
                      <a:pPr>
                        <a:buNone/>
                      </a:pPr>
                      <a:r>
                        <a:rPr lang="en-US" u="sng" dirty="0"/>
                        <a:t>Project</a:t>
                      </a:r>
                    </a:p>
                  </a:txBody>
                  <a:tcPr anchor="ctr">
                    <a:lnL>
                      <a:noFill/>
                    </a:lnL>
                    <a:lnR>
                      <a:noFill/>
                    </a:lnR>
                    <a:lnT>
                      <a:noFill/>
                    </a:lnT>
                    <a:lnB>
                      <a:noFill/>
                    </a:lnB>
                    <a:noFill/>
                  </a:tcPr>
                </a:tc>
                <a:tc>
                  <a:txBody>
                    <a:bodyPr/>
                    <a:lstStyle/>
                    <a:p>
                      <a:pPr>
                        <a:buNone/>
                      </a:pPr>
                      <a:r>
                        <a:rPr lang="en-US" u="sng" dirty="0"/>
                        <a:t>Proposed Budget</a:t>
                      </a:r>
                    </a:p>
                  </a:txBody>
                  <a:tcPr anchor="ctr">
                    <a:lnL>
                      <a:noFill/>
                    </a:lnL>
                    <a:lnR>
                      <a:noFill/>
                    </a:lnR>
                    <a:lnT>
                      <a:noFill/>
                    </a:lnT>
                    <a:lnB>
                      <a:noFill/>
                    </a:lnB>
                    <a:noFill/>
                  </a:tcPr>
                </a:tc>
                <a:extLst>
                  <a:ext uri="{0D108BD9-81ED-4DB2-BD59-A6C34878D82A}">
                    <a16:rowId xmlns:a16="http://schemas.microsoft.com/office/drawing/2014/main" val="3330899027"/>
                  </a:ext>
                </a:extLst>
              </a:tr>
              <a:tr h="0">
                <a:tc>
                  <a:txBody>
                    <a:bodyPr/>
                    <a:lstStyle/>
                    <a:p>
                      <a:pPr>
                        <a:buNone/>
                      </a:pPr>
                      <a:r>
                        <a:rPr lang="en-US" b="1" dirty="0"/>
                        <a:t>Total Special Use Reserve Funds</a:t>
                      </a:r>
                      <a:endParaRPr lang="en-US" dirty="0"/>
                    </a:p>
                  </a:txBody>
                  <a:tcPr anchor="ctr">
                    <a:lnL>
                      <a:noFill/>
                    </a:lnL>
                    <a:lnR>
                      <a:noFill/>
                    </a:lnR>
                    <a:lnT>
                      <a:noFill/>
                    </a:lnT>
                    <a:lnB>
                      <a:noFill/>
                    </a:lnB>
                    <a:noFill/>
                  </a:tcPr>
                </a:tc>
                <a:tc>
                  <a:txBody>
                    <a:bodyPr/>
                    <a:lstStyle/>
                    <a:p>
                      <a:pPr>
                        <a:buNone/>
                      </a:pPr>
                      <a:r>
                        <a:rPr lang="en-US" b="1" dirty="0"/>
                        <a:t>$107,351.82</a:t>
                      </a:r>
                      <a:endParaRPr lang="en-US" dirty="0"/>
                    </a:p>
                  </a:txBody>
                  <a:tcPr anchor="ctr">
                    <a:lnL>
                      <a:noFill/>
                    </a:lnL>
                    <a:lnR>
                      <a:noFill/>
                    </a:lnR>
                    <a:lnT>
                      <a:noFill/>
                    </a:lnT>
                    <a:lnB>
                      <a:noFill/>
                    </a:lnB>
                    <a:noFill/>
                  </a:tcPr>
                </a:tc>
                <a:extLst>
                  <a:ext uri="{0D108BD9-81ED-4DB2-BD59-A6C34878D82A}">
                    <a16:rowId xmlns:a16="http://schemas.microsoft.com/office/drawing/2014/main" val="3269851487"/>
                  </a:ext>
                </a:extLst>
              </a:tr>
              <a:tr h="0">
                <a:tc>
                  <a:txBody>
                    <a:bodyPr/>
                    <a:lstStyle/>
                    <a:p>
                      <a:pPr>
                        <a:buNone/>
                      </a:pPr>
                      <a:endParaRPr lang="en-US" dirty="0"/>
                    </a:p>
                  </a:txBody>
                  <a:tcPr anchor="ctr">
                    <a:lnL>
                      <a:noFill/>
                    </a:lnL>
                    <a:lnR>
                      <a:noFill/>
                    </a:lnR>
                    <a:lnT>
                      <a:noFill/>
                    </a:lnT>
                    <a:lnB>
                      <a:noFill/>
                    </a:lnB>
                    <a:noFill/>
                  </a:tcPr>
                </a:tc>
                <a:tc>
                  <a:txBody>
                    <a:bodyPr/>
                    <a:lstStyle/>
                    <a:p>
                      <a:pPr>
                        <a:buNone/>
                      </a:pPr>
                      <a:endParaRPr lang="en-US" b="1" dirty="0"/>
                    </a:p>
                  </a:txBody>
                  <a:tcPr anchor="ctr">
                    <a:lnL>
                      <a:noFill/>
                    </a:lnL>
                    <a:lnR>
                      <a:noFill/>
                    </a:lnR>
                    <a:lnT>
                      <a:noFill/>
                    </a:lnT>
                    <a:lnB>
                      <a:noFill/>
                    </a:lnB>
                    <a:noFill/>
                  </a:tcPr>
                </a:tc>
                <a:extLst>
                  <a:ext uri="{0D108BD9-81ED-4DB2-BD59-A6C34878D82A}">
                    <a16:rowId xmlns:a16="http://schemas.microsoft.com/office/drawing/2014/main" val="3295578994"/>
                  </a:ext>
                </a:extLst>
              </a:tr>
              <a:tr h="0">
                <a:tc>
                  <a:txBody>
                    <a:bodyPr/>
                    <a:lstStyle/>
                    <a:p>
                      <a:pPr>
                        <a:buNone/>
                      </a:pPr>
                      <a:endParaRPr lang="en-US" dirty="0"/>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3879167764"/>
                  </a:ext>
                </a:extLst>
              </a:tr>
            </a:tbl>
          </a:graphicData>
        </a:graphic>
      </p:graphicFrame>
      <p:sp>
        <p:nvSpPr>
          <p:cNvPr id="25" name="TextBox 24">
            <a:extLst>
              <a:ext uri="{FF2B5EF4-FFF2-40B4-BE49-F238E27FC236}">
                <a16:creationId xmlns:a16="http://schemas.microsoft.com/office/drawing/2014/main" id="{61029A3D-926C-1D9D-1DD9-1C524AE6E04A}"/>
              </a:ext>
            </a:extLst>
          </p:cNvPr>
          <p:cNvSpPr txBox="1"/>
          <p:nvPr/>
        </p:nvSpPr>
        <p:spPr>
          <a:xfrm>
            <a:off x="6094476" y="724771"/>
            <a:ext cx="5500116" cy="2862322"/>
          </a:xfrm>
          <a:prstGeom prst="rect">
            <a:avLst/>
          </a:prstGeom>
          <a:noFill/>
        </p:spPr>
        <p:txBody>
          <a:bodyPr wrap="square">
            <a:spAutoFit/>
          </a:bodyPr>
          <a:lstStyle/>
          <a:p>
            <a:pPr>
              <a:buNone/>
            </a:pPr>
            <a:r>
              <a:rPr lang="en-US" sz="2000" b="1" dirty="0"/>
              <a:t>Special Use Reserve Fund Purpose</a:t>
            </a:r>
            <a:endParaRPr lang="en-US" sz="2000" dirty="0"/>
          </a:p>
          <a:p>
            <a:pPr>
              <a:buNone/>
            </a:pPr>
            <a:r>
              <a:rPr lang="en-US" sz="2000" dirty="0"/>
              <a:t>The Special Use Reserve Fund (formerly known as the Discretionary Fund) is intended to provide flexibility for future District priorities. These funds may be designated by District Management and appropriated by the Board through the annual budget process for one-time projects, strategic initiatives, or unforeseen needs that do not fit within the District's other reserve categories.</a:t>
            </a:r>
          </a:p>
        </p:txBody>
      </p:sp>
    </p:spTree>
    <p:extLst>
      <p:ext uri="{BB962C8B-B14F-4D97-AF65-F5344CB8AC3E}">
        <p14:creationId xmlns:p14="http://schemas.microsoft.com/office/powerpoint/2010/main" val="560210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1D3218-35D2-32EE-5BA0-4EF11304714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7F1D90-31C9-E6A7-1A2D-8B54F6F63A31}"/>
              </a:ext>
            </a:extLst>
          </p:cNvPr>
          <p:cNvSpPr>
            <a:spLocks noGrp="1"/>
          </p:cNvSpPr>
          <p:nvPr>
            <p:ph type="title"/>
          </p:nvPr>
        </p:nvSpPr>
        <p:spPr>
          <a:xfrm>
            <a:off x="699713" y="248038"/>
            <a:ext cx="7063721" cy="1159200"/>
          </a:xfrm>
        </p:spPr>
        <p:txBody>
          <a:bodyPr vert="horz" lIns="91440" tIns="45720" rIns="91440" bIns="45720" rtlCol="0" anchor="ctr">
            <a:normAutofit/>
          </a:bodyPr>
          <a:lstStyle/>
          <a:p>
            <a:pPr algn="l" defTabSz="914400">
              <a:lnSpc>
                <a:spcPct val="90000"/>
              </a:lnSpc>
              <a:defRPr sz="2800"/>
            </a:pPr>
            <a:r>
              <a:rPr lang="en-US" sz="4000" kern="1200">
                <a:solidFill>
                  <a:srgbClr val="FFFFFF"/>
                </a:solidFill>
                <a:latin typeface="+mj-lt"/>
                <a:ea typeface="+mj-ea"/>
                <a:cs typeface="+mj-cs"/>
              </a:rPr>
              <a:t>Current District Investments</a:t>
            </a:r>
          </a:p>
        </p:txBody>
      </p:sp>
      <p:graphicFrame>
        <p:nvGraphicFramePr>
          <p:cNvPr id="7" name="Table 6">
            <a:extLst>
              <a:ext uri="{FF2B5EF4-FFF2-40B4-BE49-F238E27FC236}">
                <a16:creationId xmlns:a16="http://schemas.microsoft.com/office/drawing/2014/main" id="{11E6E8C0-51DD-CB07-3099-30802CC03648}"/>
              </a:ext>
            </a:extLst>
          </p:cNvPr>
          <p:cNvGraphicFramePr>
            <a:graphicFrameLocks noGrp="1"/>
          </p:cNvGraphicFramePr>
          <p:nvPr>
            <p:extLst>
              <p:ext uri="{D42A27DB-BD31-4B8C-83A1-F6EECF244321}">
                <p14:modId xmlns:p14="http://schemas.microsoft.com/office/powerpoint/2010/main" val="259613798"/>
              </p:ext>
            </p:extLst>
          </p:nvPr>
        </p:nvGraphicFramePr>
        <p:xfrm>
          <a:off x="432225" y="1867301"/>
          <a:ext cx="11327550" cy="4392346"/>
        </p:xfrm>
        <a:graphic>
          <a:graphicData uri="http://schemas.openxmlformats.org/drawingml/2006/table">
            <a:tbl>
              <a:tblPr firstRow="1" bandRow="1">
                <a:tableStyleId>{5C22544A-7EE6-4342-B048-85BDC9FD1C3A}</a:tableStyleId>
              </a:tblPr>
              <a:tblGrid>
                <a:gridCol w="455629">
                  <a:extLst>
                    <a:ext uri="{9D8B030D-6E8A-4147-A177-3AD203B41FA5}">
                      <a16:colId xmlns:a16="http://schemas.microsoft.com/office/drawing/2014/main" val="2757712221"/>
                    </a:ext>
                  </a:extLst>
                </a:gridCol>
                <a:gridCol w="5293980">
                  <a:extLst>
                    <a:ext uri="{9D8B030D-6E8A-4147-A177-3AD203B41FA5}">
                      <a16:colId xmlns:a16="http://schemas.microsoft.com/office/drawing/2014/main" val="391010136"/>
                    </a:ext>
                  </a:extLst>
                </a:gridCol>
                <a:gridCol w="2135408">
                  <a:extLst>
                    <a:ext uri="{9D8B030D-6E8A-4147-A177-3AD203B41FA5}">
                      <a16:colId xmlns:a16="http://schemas.microsoft.com/office/drawing/2014/main" val="950198832"/>
                    </a:ext>
                  </a:extLst>
                </a:gridCol>
                <a:gridCol w="3442533">
                  <a:extLst>
                    <a:ext uri="{9D8B030D-6E8A-4147-A177-3AD203B41FA5}">
                      <a16:colId xmlns:a16="http://schemas.microsoft.com/office/drawing/2014/main" val="3819275697"/>
                    </a:ext>
                  </a:extLst>
                </a:gridCol>
              </a:tblGrid>
              <a:tr h="627478">
                <a:tc gridSpan="2">
                  <a:txBody>
                    <a:bodyPr/>
                    <a:lstStyle/>
                    <a:p>
                      <a:pPr algn="l" fontAlgn="b">
                        <a:buNone/>
                      </a:pPr>
                      <a:r>
                        <a:rPr lang="en-US" sz="3200" u="none" strike="noStrike" dirty="0">
                          <a:effectLst/>
                        </a:rPr>
                        <a:t>District Investments as of 6/1</a:t>
                      </a:r>
                      <a:endParaRPr lang="en-US" sz="3200" b="1" i="0" u="none" strike="noStrike" dirty="0">
                        <a:solidFill>
                          <a:srgbClr val="000000"/>
                        </a:solidFill>
                        <a:effectLst/>
                        <a:latin typeface="Arial" panose="020B0604020202020204" pitchFamily="34" charset="0"/>
                      </a:endParaRPr>
                    </a:p>
                  </a:txBody>
                  <a:tcPr marL="21683" marR="21683" marT="21683" marB="0" anchor="b"/>
                </a:tc>
                <a:tc hMerge="1">
                  <a:txBody>
                    <a:bodyPr/>
                    <a:lstStyle/>
                    <a:p>
                      <a:endParaRPr lang="en-US"/>
                    </a:p>
                  </a:txBody>
                  <a:tcPr/>
                </a:tc>
                <a:tc>
                  <a:txBody>
                    <a:bodyPr/>
                    <a:lstStyle/>
                    <a:p>
                      <a:pPr algn="ctr" fontAlgn="b">
                        <a:buNone/>
                      </a:pPr>
                      <a:r>
                        <a:rPr lang="en-US" sz="3200" u="none" strike="noStrike">
                          <a:effectLst/>
                        </a:rPr>
                        <a:t>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l" fontAlgn="b">
                        <a:buNone/>
                      </a:pPr>
                      <a:r>
                        <a:rPr lang="en-US" sz="3200" u="none" strike="noStrike">
                          <a:effectLst/>
                        </a:rPr>
                        <a:t> </a:t>
                      </a:r>
                      <a:endParaRPr lang="en-US" sz="3200" b="0" i="0" u="none" strike="noStrike">
                        <a:solidFill>
                          <a:srgbClr val="000000"/>
                        </a:solidFill>
                        <a:effectLst/>
                        <a:latin typeface="Arial" panose="020B0604020202020204" pitchFamily="34" charset="0"/>
                      </a:endParaRPr>
                    </a:p>
                  </a:txBody>
                  <a:tcPr marL="21683" marR="21683" marT="21683" marB="0" anchor="b"/>
                </a:tc>
                <a:extLst>
                  <a:ext uri="{0D108BD9-81ED-4DB2-BD59-A6C34878D82A}">
                    <a16:rowId xmlns:a16="http://schemas.microsoft.com/office/drawing/2014/main" val="972432936"/>
                  </a:ext>
                </a:extLst>
              </a:tr>
              <a:tr h="627478">
                <a:tc>
                  <a:txBody>
                    <a:bodyPr/>
                    <a:lstStyle/>
                    <a:p>
                      <a:pPr algn="l" fontAlgn="b">
                        <a:buNone/>
                      </a:pPr>
                      <a:r>
                        <a:rPr lang="en-US" sz="3200" u="none" strike="noStrike">
                          <a:effectLst/>
                        </a:rPr>
                        <a:t>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l" fontAlgn="b">
                        <a:buNone/>
                      </a:pPr>
                      <a:r>
                        <a:rPr lang="en-US" sz="3200" u="none" strike="noStrike" dirty="0">
                          <a:effectLst/>
                        </a:rPr>
                        <a:t>CA Class Capital Reserve</a:t>
                      </a:r>
                      <a:endParaRPr lang="en-US" sz="3200" b="1" i="0" u="none" strike="noStrike" dirty="0">
                        <a:solidFill>
                          <a:srgbClr val="000000"/>
                        </a:solidFill>
                        <a:effectLst/>
                        <a:latin typeface="Arial" panose="020B0604020202020204" pitchFamily="34" charset="0"/>
                      </a:endParaRPr>
                    </a:p>
                  </a:txBody>
                  <a:tcPr marL="21683" marR="21683" marT="21683" marB="0" anchor="b"/>
                </a:tc>
                <a:tc>
                  <a:txBody>
                    <a:bodyPr/>
                    <a:lstStyle/>
                    <a:p>
                      <a:pPr algn="ctr" fontAlgn="b">
                        <a:buNone/>
                      </a:pPr>
                      <a:r>
                        <a:rPr lang="en-US" sz="3200" u="none" strike="noStrike" dirty="0">
                          <a:effectLst/>
                        </a:rPr>
                        <a:t>3.70%</a:t>
                      </a:r>
                      <a:endParaRPr lang="en-US" sz="3200" b="1" i="0" u="none" strike="noStrike" dirty="0">
                        <a:solidFill>
                          <a:srgbClr val="000000"/>
                        </a:solidFill>
                        <a:effectLst/>
                        <a:latin typeface="Arial" panose="020B0604020202020204" pitchFamily="34" charset="0"/>
                      </a:endParaRPr>
                    </a:p>
                  </a:txBody>
                  <a:tcPr marL="21683" marR="21683" marT="21683" marB="0" anchor="b"/>
                </a:tc>
                <a:tc>
                  <a:txBody>
                    <a:bodyPr/>
                    <a:lstStyle/>
                    <a:p>
                      <a:pPr algn="r" fontAlgn="b">
                        <a:buNone/>
                      </a:pPr>
                      <a:r>
                        <a:rPr lang="en-US" sz="3200" u="none" strike="noStrike">
                          <a:effectLst/>
                        </a:rPr>
                        <a:t>1,171,258.89</a:t>
                      </a:r>
                      <a:endParaRPr lang="en-US" sz="3200" b="0" i="0" u="none" strike="noStrike">
                        <a:solidFill>
                          <a:srgbClr val="000000"/>
                        </a:solidFill>
                        <a:effectLst/>
                        <a:latin typeface="Arial" panose="020B0604020202020204" pitchFamily="34" charset="0"/>
                      </a:endParaRPr>
                    </a:p>
                  </a:txBody>
                  <a:tcPr marL="21683" marR="21683" marT="21683" marB="0" anchor="b"/>
                </a:tc>
                <a:extLst>
                  <a:ext uri="{0D108BD9-81ED-4DB2-BD59-A6C34878D82A}">
                    <a16:rowId xmlns:a16="http://schemas.microsoft.com/office/drawing/2014/main" val="229037225"/>
                  </a:ext>
                </a:extLst>
              </a:tr>
              <a:tr h="627478">
                <a:tc>
                  <a:txBody>
                    <a:bodyPr/>
                    <a:lstStyle/>
                    <a:p>
                      <a:pPr algn="l" fontAlgn="b">
                        <a:buNone/>
                      </a:pPr>
                      <a:r>
                        <a:rPr lang="en-US" sz="3200" u="none" strike="noStrike">
                          <a:effectLst/>
                        </a:rPr>
                        <a:t>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l" fontAlgn="b">
                        <a:buNone/>
                      </a:pPr>
                      <a:r>
                        <a:rPr lang="en-US" sz="3200" u="none" strike="noStrike" dirty="0">
                          <a:effectLst/>
                        </a:rPr>
                        <a:t>CA Class Special Use</a:t>
                      </a:r>
                      <a:endParaRPr lang="en-US" sz="3200" b="1" i="0" u="none" strike="noStrike" dirty="0">
                        <a:solidFill>
                          <a:srgbClr val="000000"/>
                        </a:solidFill>
                        <a:effectLst/>
                        <a:latin typeface="Arial" panose="020B0604020202020204" pitchFamily="34" charset="0"/>
                      </a:endParaRPr>
                    </a:p>
                  </a:txBody>
                  <a:tcPr marL="21683" marR="21683" marT="21683" marB="0" anchor="b"/>
                </a:tc>
                <a:tc>
                  <a:txBody>
                    <a:bodyPr/>
                    <a:lstStyle/>
                    <a:p>
                      <a:pPr algn="ctr" fontAlgn="b">
                        <a:buNone/>
                      </a:pPr>
                      <a:r>
                        <a:rPr lang="en-US" sz="3200" u="none" strike="noStrike" dirty="0">
                          <a:effectLst/>
                        </a:rPr>
                        <a:t>3.70%</a:t>
                      </a:r>
                      <a:endParaRPr lang="en-US" sz="3200" b="1" i="0" u="none" strike="noStrike" dirty="0">
                        <a:solidFill>
                          <a:srgbClr val="000000"/>
                        </a:solidFill>
                        <a:effectLst/>
                        <a:latin typeface="Arial" panose="020B0604020202020204" pitchFamily="34" charset="0"/>
                      </a:endParaRPr>
                    </a:p>
                  </a:txBody>
                  <a:tcPr marL="21683" marR="21683" marT="21683" marB="0" anchor="b"/>
                </a:tc>
                <a:tc>
                  <a:txBody>
                    <a:bodyPr/>
                    <a:lstStyle/>
                    <a:p>
                      <a:pPr algn="r" fontAlgn="b">
                        <a:buNone/>
                      </a:pPr>
                      <a:r>
                        <a:rPr lang="en-US" sz="3200" u="none" strike="noStrike">
                          <a:effectLst/>
                        </a:rPr>
                        <a:t>107,351.82</a:t>
                      </a:r>
                      <a:endParaRPr lang="en-US" sz="3200" b="0" i="0" u="none" strike="noStrike">
                        <a:solidFill>
                          <a:srgbClr val="000000"/>
                        </a:solidFill>
                        <a:effectLst/>
                        <a:latin typeface="Arial" panose="020B0604020202020204" pitchFamily="34" charset="0"/>
                      </a:endParaRPr>
                    </a:p>
                  </a:txBody>
                  <a:tcPr marL="21683" marR="21683" marT="21683" marB="0" anchor="b"/>
                </a:tc>
                <a:extLst>
                  <a:ext uri="{0D108BD9-81ED-4DB2-BD59-A6C34878D82A}">
                    <a16:rowId xmlns:a16="http://schemas.microsoft.com/office/drawing/2014/main" val="1493791070"/>
                  </a:ext>
                </a:extLst>
              </a:tr>
              <a:tr h="627478">
                <a:tc>
                  <a:txBody>
                    <a:bodyPr/>
                    <a:lstStyle/>
                    <a:p>
                      <a:pPr algn="l" fontAlgn="b">
                        <a:buNone/>
                      </a:pPr>
                      <a:r>
                        <a:rPr lang="en-US" sz="3200" u="none" strike="noStrike">
                          <a:effectLst/>
                        </a:rPr>
                        <a:t>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l" fontAlgn="b">
                        <a:buNone/>
                      </a:pPr>
                      <a:r>
                        <a:rPr lang="en-US" sz="3200" u="none" strike="noStrike">
                          <a:effectLst/>
                        </a:rPr>
                        <a:t>CA Class Equip R&amp;R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ctr" fontAlgn="b">
                        <a:buNone/>
                      </a:pPr>
                      <a:r>
                        <a:rPr lang="en-US" sz="3200" u="none" strike="noStrike" dirty="0">
                          <a:effectLst/>
                        </a:rPr>
                        <a:t>3.70%</a:t>
                      </a:r>
                      <a:endParaRPr lang="en-US" sz="3200" b="1" i="0" u="none" strike="noStrike" dirty="0">
                        <a:solidFill>
                          <a:srgbClr val="000000"/>
                        </a:solidFill>
                        <a:effectLst/>
                        <a:latin typeface="Arial" panose="020B0604020202020204" pitchFamily="34" charset="0"/>
                      </a:endParaRPr>
                    </a:p>
                  </a:txBody>
                  <a:tcPr marL="21683" marR="21683" marT="21683" marB="0" anchor="b"/>
                </a:tc>
                <a:tc>
                  <a:txBody>
                    <a:bodyPr/>
                    <a:lstStyle/>
                    <a:p>
                      <a:pPr algn="r" fontAlgn="b">
                        <a:buNone/>
                      </a:pPr>
                      <a:r>
                        <a:rPr lang="en-US" sz="3200" u="none" strike="noStrike">
                          <a:effectLst/>
                        </a:rPr>
                        <a:t>159,892.07</a:t>
                      </a:r>
                      <a:endParaRPr lang="en-US" sz="3200" b="0" i="0" u="none" strike="noStrike">
                        <a:solidFill>
                          <a:srgbClr val="000000"/>
                        </a:solidFill>
                        <a:effectLst/>
                        <a:latin typeface="Arial" panose="020B0604020202020204" pitchFamily="34" charset="0"/>
                      </a:endParaRPr>
                    </a:p>
                  </a:txBody>
                  <a:tcPr marL="21683" marR="21683" marT="21683" marB="0" anchor="b"/>
                </a:tc>
                <a:extLst>
                  <a:ext uri="{0D108BD9-81ED-4DB2-BD59-A6C34878D82A}">
                    <a16:rowId xmlns:a16="http://schemas.microsoft.com/office/drawing/2014/main" val="2476714884"/>
                  </a:ext>
                </a:extLst>
              </a:tr>
              <a:tr h="627478">
                <a:tc>
                  <a:txBody>
                    <a:bodyPr/>
                    <a:lstStyle/>
                    <a:p>
                      <a:pPr algn="l" fontAlgn="b">
                        <a:buNone/>
                      </a:pPr>
                      <a:r>
                        <a:rPr lang="en-US" sz="3200" u="none" strike="noStrike">
                          <a:effectLst/>
                        </a:rPr>
                        <a:t>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l" fontAlgn="b">
                        <a:buNone/>
                      </a:pPr>
                      <a:r>
                        <a:rPr lang="en-US" sz="3200" u="none" strike="noStrike">
                          <a:effectLst/>
                        </a:rPr>
                        <a:t>Five Star Money Market</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ctr" fontAlgn="b">
                        <a:buNone/>
                      </a:pPr>
                      <a:r>
                        <a:rPr lang="en-US" sz="3200" u="none" strike="noStrike" dirty="0">
                          <a:effectLst/>
                        </a:rPr>
                        <a:t>3.89%</a:t>
                      </a:r>
                      <a:endParaRPr lang="en-US" sz="3200" b="1" i="0" u="none" strike="noStrike" dirty="0">
                        <a:solidFill>
                          <a:srgbClr val="000000"/>
                        </a:solidFill>
                        <a:effectLst/>
                        <a:latin typeface="Arial" panose="020B0604020202020204" pitchFamily="34" charset="0"/>
                      </a:endParaRPr>
                    </a:p>
                  </a:txBody>
                  <a:tcPr marL="21683" marR="21683" marT="21683" marB="0" anchor="b"/>
                </a:tc>
                <a:tc>
                  <a:txBody>
                    <a:bodyPr/>
                    <a:lstStyle/>
                    <a:p>
                      <a:pPr algn="r" fontAlgn="b">
                        <a:buNone/>
                      </a:pPr>
                      <a:r>
                        <a:rPr lang="en-US" sz="3200" u="none" strike="noStrike">
                          <a:effectLst/>
                        </a:rPr>
                        <a:t>403,110.77</a:t>
                      </a:r>
                      <a:endParaRPr lang="en-US" sz="3200" b="0" i="0" u="none" strike="noStrike">
                        <a:solidFill>
                          <a:srgbClr val="000000"/>
                        </a:solidFill>
                        <a:effectLst/>
                        <a:latin typeface="Arial" panose="020B0604020202020204" pitchFamily="34" charset="0"/>
                      </a:endParaRPr>
                    </a:p>
                  </a:txBody>
                  <a:tcPr marL="21683" marR="21683" marT="21683" marB="0" anchor="b"/>
                </a:tc>
                <a:extLst>
                  <a:ext uri="{0D108BD9-81ED-4DB2-BD59-A6C34878D82A}">
                    <a16:rowId xmlns:a16="http://schemas.microsoft.com/office/drawing/2014/main" val="469189287"/>
                  </a:ext>
                </a:extLst>
              </a:tr>
              <a:tr h="627478">
                <a:tc>
                  <a:txBody>
                    <a:bodyPr/>
                    <a:lstStyle/>
                    <a:p>
                      <a:pPr algn="l" fontAlgn="b">
                        <a:buNone/>
                      </a:pPr>
                      <a:r>
                        <a:rPr lang="en-US" sz="3200" u="none" strike="noStrike">
                          <a:effectLst/>
                        </a:rPr>
                        <a:t>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l" fontAlgn="b">
                        <a:buNone/>
                      </a:pPr>
                      <a:r>
                        <a:rPr lang="en-US" sz="3200" u="none" strike="noStrike">
                          <a:effectLst/>
                        </a:rPr>
                        <a:t>LAIF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ctr" fontAlgn="b">
                        <a:buNone/>
                      </a:pPr>
                      <a:r>
                        <a:rPr lang="en-US" sz="3200" u="none" strike="noStrike" dirty="0">
                          <a:effectLst/>
                        </a:rPr>
                        <a:t>3.89%</a:t>
                      </a:r>
                      <a:endParaRPr lang="en-US" sz="3200" b="1" i="0" u="none" strike="noStrike" dirty="0">
                        <a:solidFill>
                          <a:srgbClr val="000000"/>
                        </a:solidFill>
                        <a:effectLst/>
                        <a:latin typeface="Arial" panose="020B0604020202020204" pitchFamily="34" charset="0"/>
                      </a:endParaRPr>
                    </a:p>
                  </a:txBody>
                  <a:tcPr marL="21683" marR="21683" marT="21683" marB="0" anchor="b"/>
                </a:tc>
                <a:tc>
                  <a:txBody>
                    <a:bodyPr/>
                    <a:lstStyle/>
                    <a:p>
                      <a:pPr algn="r" fontAlgn="b">
                        <a:buNone/>
                      </a:pPr>
                      <a:r>
                        <a:rPr lang="en-US" sz="3200" u="none" strike="noStrike">
                          <a:effectLst/>
                        </a:rPr>
                        <a:t>63,563.47</a:t>
                      </a:r>
                      <a:endParaRPr lang="en-US" sz="3200" b="0" i="0" u="none" strike="noStrike">
                        <a:solidFill>
                          <a:srgbClr val="000000"/>
                        </a:solidFill>
                        <a:effectLst/>
                        <a:latin typeface="Arial" panose="020B0604020202020204" pitchFamily="34" charset="0"/>
                      </a:endParaRPr>
                    </a:p>
                  </a:txBody>
                  <a:tcPr marL="21683" marR="21683" marT="21683" marB="0" anchor="b"/>
                </a:tc>
                <a:extLst>
                  <a:ext uri="{0D108BD9-81ED-4DB2-BD59-A6C34878D82A}">
                    <a16:rowId xmlns:a16="http://schemas.microsoft.com/office/drawing/2014/main" val="1504240349"/>
                  </a:ext>
                </a:extLst>
              </a:tr>
              <a:tr h="627478">
                <a:tc gridSpan="2">
                  <a:txBody>
                    <a:bodyPr/>
                    <a:lstStyle/>
                    <a:p>
                      <a:pPr algn="l" fontAlgn="b">
                        <a:buNone/>
                      </a:pPr>
                      <a:r>
                        <a:rPr lang="en-US" sz="3200" u="none" strike="noStrike">
                          <a:effectLst/>
                        </a:rPr>
                        <a:t>Total District Investments</a:t>
                      </a:r>
                      <a:endParaRPr lang="en-US" sz="3200" b="1" i="0" u="none" strike="noStrike">
                        <a:solidFill>
                          <a:srgbClr val="000000"/>
                        </a:solidFill>
                        <a:effectLst/>
                        <a:latin typeface="Arial" panose="020B0604020202020204" pitchFamily="34" charset="0"/>
                      </a:endParaRPr>
                    </a:p>
                  </a:txBody>
                  <a:tcPr marL="21683" marR="21683" marT="21683" marB="0" anchor="b"/>
                </a:tc>
                <a:tc hMerge="1">
                  <a:txBody>
                    <a:bodyPr/>
                    <a:lstStyle/>
                    <a:p>
                      <a:endParaRPr lang="en-US"/>
                    </a:p>
                  </a:txBody>
                  <a:tcPr/>
                </a:tc>
                <a:tc>
                  <a:txBody>
                    <a:bodyPr/>
                    <a:lstStyle/>
                    <a:p>
                      <a:pPr algn="ctr" fontAlgn="b">
                        <a:buNone/>
                      </a:pPr>
                      <a:r>
                        <a:rPr lang="en-US" sz="3200" u="none" strike="noStrike">
                          <a:effectLst/>
                        </a:rPr>
                        <a:t> </a:t>
                      </a:r>
                      <a:endParaRPr lang="en-US" sz="3200" b="1" i="0" u="none" strike="noStrike">
                        <a:solidFill>
                          <a:srgbClr val="000000"/>
                        </a:solidFill>
                        <a:effectLst/>
                        <a:latin typeface="Arial" panose="020B0604020202020204" pitchFamily="34" charset="0"/>
                      </a:endParaRPr>
                    </a:p>
                  </a:txBody>
                  <a:tcPr marL="21683" marR="21683" marT="21683" marB="0" anchor="b"/>
                </a:tc>
                <a:tc>
                  <a:txBody>
                    <a:bodyPr/>
                    <a:lstStyle/>
                    <a:p>
                      <a:pPr algn="r" fontAlgn="b">
                        <a:buNone/>
                      </a:pPr>
                      <a:r>
                        <a:rPr lang="en-US" sz="3200" u="none" strike="noStrike" dirty="0">
                          <a:effectLst/>
                        </a:rPr>
                        <a:t>1,905,177.02</a:t>
                      </a:r>
                      <a:endParaRPr lang="en-US" sz="3200" b="0" i="0" u="none" strike="noStrike" dirty="0">
                        <a:solidFill>
                          <a:srgbClr val="000000"/>
                        </a:solidFill>
                        <a:effectLst/>
                        <a:latin typeface="Arial" panose="020B0604020202020204" pitchFamily="34" charset="0"/>
                      </a:endParaRPr>
                    </a:p>
                  </a:txBody>
                  <a:tcPr marL="21683" marR="21683" marT="21683" marB="0" anchor="b"/>
                </a:tc>
                <a:extLst>
                  <a:ext uri="{0D108BD9-81ED-4DB2-BD59-A6C34878D82A}">
                    <a16:rowId xmlns:a16="http://schemas.microsoft.com/office/drawing/2014/main" val="3623205689"/>
                  </a:ext>
                </a:extLst>
              </a:tr>
            </a:tbl>
          </a:graphicData>
        </a:graphic>
      </p:graphicFrame>
    </p:spTree>
    <p:extLst>
      <p:ext uri="{BB962C8B-B14F-4D97-AF65-F5344CB8AC3E}">
        <p14:creationId xmlns:p14="http://schemas.microsoft.com/office/powerpoint/2010/main" val="3498762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2C89FB-0397-5A6C-251C-1F61893081E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D53B3E-8BC9-16EB-761A-CA1391B2B2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7BAC314-ECBC-1926-4A30-D6979909F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6296DC1-F05A-0F62-792C-EEB0D1E03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A297020-3DA0-9088-2BFC-8EF943DA9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BD74FC-7E9B-C7E4-6CF7-A0F2B159FACC}"/>
              </a:ext>
            </a:extLst>
          </p:cNvPr>
          <p:cNvSpPr>
            <a:spLocks noGrp="1"/>
          </p:cNvSpPr>
          <p:nvPr>
            <p:ph type="title"/>
          </p:nvPr>
        </p:nvSpPr>
        <p:spPr>
          <a:xfrm>
            <a:off x="699713" y="248038"/>
            <a:ext cx="7063721" cy="1159200"/>
          </a:xfrm>
        </p:spPr>
        <p:txBody>
          <a:bodyPr vert="horz" lIns="91440" tIns="45720" rIns="91440" bIns="45720" rtlCol="0" anchor="ctr">
            <a:normAutofit fontScale="90000"/>
          </a:bodyPr>
          <a:lstStyle/>
          <a:p>
            <a:pPr algn="l" defTabSz="914400">
              <a:lnSpc>
                <a:spcPct val="90000"/>
              </a:lnSpc>
              <a:defRPr sz="2800"/>
            </a:pPr>
            <a:r>
              <a:rPr lang="en-US" sz="4000" dirty="0">
                <a:solidFill>
                  <a:srgbClr val="FFFFFF"/>
                </a:solidFill>
              </a:rPr>
              <a:t>Projected Reserve Fund Category Balances on June 1,2026	</a:t>
            </a:r>
            <a:endParaRPr lang="en-US" sz="4000" kern="1200" dirty="0">
              <a:solidFill>
                <a:srgbClr val="FFFFFF"/>
              </a:solidFill>
              <a:latin typeface="+mj-lt"/>
              <a:ea typeface="+mj-ea"/>
              <a:cs typeface="+mj-cs"/>
            </a:endParaRPr>
          </a:p>
        </p:txBody>
      </p:sp>
      <p:sp>
        <p:nvSpPr>
          <p:cNvPr id="3" name="Oval 2">
            <a:extLst>
              <a:ext uri="{FF2B5EF4-FFF2-40B4-BE49-F238E27FC236}">
                <a16:creationId xmlns:a16="http://schemas.microsoft.com/office/drawing/2014/main" id="{40374225-0D1D-1173-5D6F-8ACEFBFAC72E}"/>
              </a:ext>
            </a:extLst>
          </p:cNvPr>
          <p:cNvSpPr/>
          <p:nvPr/>
        </p:nvSpPr>
        <p:spPr>
          <a:xfrm>
            <a:off x="206301" y="1924892"/>
            <a:ext cx="239059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68BD27F-40C7-5485-C20C-5687A1631892}"/>
              </a:ext>
            </a:extLst>
          </p:cNvPr>
          <p:cNvSpPr/>
          <p:nvPr/>
        </p:nvSpPr>
        <p:spPr>
          <a:xfrm>
            <a:off x="6339358" y="1924892"/>
            <a:ext cx="235658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182C7A1-B59B-347A-0450-D987DB1C23FE}"/>
              </a:ext>
            </a:extLst>
          </p:cNvPr>
          <p:cNvSpPr/>
          <p:nvPr/>
        </p:nvSpPr>
        <p:spPr>
          <a:xfrm>
            <a:off x="9528048" y="1924892"/>
            <a:ext cx="2281989"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964E0B2-8BCF-E2BB-9AB4-BD3E72B43E48}"/>
              </a:ext>
            </a:extLst>
          </p:cNvPr>
          <p:cNvSpPr/>
          <p:nvPr/>
        </p:nvSpPr>
        <p:spPr>
          <a:xfrm>
            <a:off x="3107996" y="1924892"/>
            <a:ext cx="2442412"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452EE1E-A5DE-B2A1-2594-2882EAA63F05}"/>
              </a:ext>
            </a:extLst>
          </p:cNvPr>
          <p:cNvSpPr/>
          <p:nvPr/>
        </p:nvSpPr>
        <p:spPr>
          <a:xfrm>
            <a:off x="4760012" y="2743200"/>
            <a:ext cx="2372308" cy="2532888"/>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8503188-ED82-A1FC-89A2-0B6F06AF817F}"/>
              </a:ext>
            </a:extLst>
          </p:cNvPr>
          <p:cNvSpPr txBox="1"/>
          <p:nvPr/>
        </p:nvSpPr>
        <p:spPr>
          <a:xfrm>
            <a:off x="520683" y="2117842"/>
            <a:ext cx="1746504" cy="523220"/>
          </a:xfrm>
          <a:prstGeom prst="rect">
            <a:avLst/>
          </a:prstGeom>
          <a:noFill/>
        </p:spPr>
        <p:txBody>
          <a:bodyPr wrap="square" rtlCol="0">
            <a:spAutoFit/>
          </a:bodyPr>
          <a:lstStyle/>
          <a:p>
            <a:pPr algn="ctr"/>
            <a:r>
              <a:rPr lang="en-US" sz="1400" dirty="0"/>
              <a:t>Equipment Reserve $159,892.07</a:t>
            </a:r>
          </a:p>
        </p:txBody>
      </p:sp>
      <p:sp>
        <p:nvSpPr>
          <p:cNvPr id="25" name="TextBox 24">
            <a:extLst>
              <a:ext uri="{FF2B5EF4-FFF2-40B4-BE49-F238E27FC236}">
                <a16:creationId xmlns:a16="http://schemas.microsoft.com/office/drawing/2014/main" id="{9AD5820F-2BB6-3C09-1435-F9AD51676913}"/>
              </a:ext>
            </a:extLst>
          </p:cNvPr>
          <p:cNvSpPr txBox="1"/>
          <p:nvPr/>
        </p:nvSpPr>
        <p:spPr>
          <a:xfrm>
            <a:off x="3384982" y="2129516"/>
            <a:ext cx="1746504" cy="523220"/>
          </a:xfrm>
          <a:prstGeom prst="rect">
            <a:avLst/>
          </a:prstGeom>
          <a:noFill/>
        </p:spPr>
        <p:txBody>
          <a:bodyPr wrap="square" rtlCol="0">
            <a:spAutoFit/>
          </a:bodyPr>
          <a:lstStyle/>
          <a:p>
            <a:pPr algn="ctr"/>
            <a:r>
              <a:rPr lang="en-US" sz="1400" dirty="0"/>
              <a:t> Special Use Reserve $107,351.82</a:t>
            </a:r>
          </a:p>
        </p:txBody>
      </p:sp>
      <p:sp>
        <p:nvSpPr>
          <p:cNvPr id="28" name="TextBox 27">
            <a:extLst>
              <a:ext uri="{FF2B5EF4-FFF2-40B4-BE49-F238E27FC236}">
                <a16:creationId xmlns:a16="http://schemas.microsoft.com/office/drawing/2014/main" id="{AC277B1C-074C-303A-11C2-1641CC630D8A}"/>
              </a:ext>
            </a:extLst>
          </p:cNvPr>
          <p:cNvSpPr txBox="1"/>
          <p:nvPr/>
        </p:nvSpPr>
        <p:spPr>
          <a:xfrm>
            <a:off x="6610087" y="2117842"/>
            <a:ext cx="1746504" cy="523220"/>
          </a:xfrm>
          <a:prstGeom prst="rect">
            <a:avLst/>
          </a:prstGeom>
          <a:noFill/>
        </p:spPr>
        <p:txBody>
          <a:bodyPr wrap="square" rtlCol="0">
            <a:spAutoFit/>
          </a:bodyPr>
          <a:lstStyle/>
          <a:p>
            <a:pPr algn="ctr"/>
            <a:r>
              <a:rPr lang="en-US" sz="1400" dirty="0"/>
              <a:t> Operating Reserve $297,429</a:t>
            </a:r>
          </a:p>
        </p:txBody>
      </p:sp>
      <p:sp>
        <p:nvSpPr>
          <p:cNvPr id="31" name="TextBox 30">
            <a:extLst>
              <a:ext uri="{FF2B5EF4-FFF2-40B4-BE49-F238E27FC236}">
                <a16:creationId xmlns:a16="http://schemas.microsoft.com/office/drawing/2014/main" id="{4978C69D-7CD0-1E88-9493-BB76F0CF3B2F}"/>
              </a:ext>
            </a:extLst>
          </p:cNvPr>
          <p:cNvSpPr txBox="1"/>
          <p:nvPr/>
        </p:nvSpPr>
        <p:spPr>
          <a:xfrm>
            <a:off x="9808883" y="2117842"/>
            <a:ext cx="1746504" cy="523220"/>
          </a:xfrm>
          <a:prstGeom prst="rect">
            <a:avLst/>
          </a:prstGeom>
          <a:noFill/>
        </p:spPr>
        <p:txBody>
          <a:bodyPr wrap="square" rtlCol="0">
            <a:spAutoFit/>
          </a:bodyPr>
          <a:lstStyle/>
          <a:p>
            <a:pPr algn="ctr"/>
            <a:r>
              <a:rPr lang="en-US" sz="1400" dirty="0"/>
              <a:t>Debt Service Reserve $44,000</a:t>
            </a:r>
          </a:p>
        </p:txBody>
      </p:sp>
      <p:sp>
        <p:nvSpPr>
          <p:cNvPr id="33" name="TextBox 32">
            <a:extLst>
              <a:ext uri="{FF2B5EF4-FFF2-40B4-BE49-F238E27FC236}">
                <a16:creationId xmlns:a16="http://schemas.microsoft.com/office/drawing/2014/main" id="{A71CC96B-5793-09EF-53E4-9B1BCDED7B6A}"/>
              </a:ext>
            </a:extLst>
          </p:cNvPr>
          <p:cNvSpPr txBox="1"/>
          <p:nvPr/>
        </p:nvSpPr>
        <p:spPr>
          <a:xfrm>
            <a:off x="4760012" y="3714994"/>
            <a:ext cx="2369963" cy="830997"/>
          </a:xfrm>
          <a:prstGeom prst="rect">
            <a:avLst/>
          </a:prstGeom>
          <a:noFill/>
        </p:spPr>
        <p:txBody>
          <a:bodyPr wrap="square" rtlCol="0">
            <a:spAutoFit/>
          </a:bodyPr>
          <a:lstStyle/>
          <a:p>
            <a:pPr algn="ctr"/>
            <a:r>
              <a:rPr lang="en-US" sz="1600" dirty="0"/>
              <a:t> </a:t>
            </a:r>
            <a:r>
              <a:rPr lang="en-US" sz="2400" dirty="0"/>
              <a:t>Capital Reserve  $1,296,504.13</a:t>
            </a:r>
          </a:p>
        </p:txBody>
      </p:sp>
      <p:sp>
        <p:nvSpPr>
          <p:cNvPr id="34" name="Rectangle 33">
            <a:extLst>
              <a:ext uri="{FF2B5EF4-FFF2-40B4-BE49-F238E27FC236}">
                <a16:creationId xmlns:a16="http://schemas.microsoft.com/office/drawing/2014/main" id="{35DB530D-C0D2-946B-DB9C-8EF786E32BF9}"/>
              </a:ext>
            </a:extLst>
          </p:cNvPr>
          <p:cNvSpPr/>
          <p:nvPr/>
        </p:nvSpPr>
        <p:spPr>
          <a:xfrm>
            <a:off x="2980944" y="5500116"/>
            <a:ext cx="6153912" cy="75895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F745C079-5200-002B-E2B4-D7EA1CE97F86}"/>
              </a:ext>
            </a:extLst>
          </p:cNvPr>
          <p:cNvSpPr txBox="1"/>
          <p:nvPr/>
        </p:nvSpPr>
        <p:spPr>
          <a:xfrm>
            <a:off x="3831336" y="5724144"/>
            <a:ext cx="5468112" cy="369332"/>
          </a:xfrm>
          <a:prstGeom prst="rect">
            <a:avLst/>
          </a:prstGeom>
          <a:noFill/>
        </p:spPr>
        <p:txBody>
          <a:bodyPr wrap="square" rtlCol="0">
            <a:spAutoFit/>
          </a:bodyPr>
          <a:lstStyle/>
          <a:p>
            <a:r>
              <a:rPr lang="en-US" dirty="0"/>
              <a:t>Total Reserve Fund Balances $1,905,177.02</a:t>
            </a:r>
          </a:p>
        </p:txBody>
      </p:sp>
    </p:spTree>
    <p:extLst>
      <p:ext uri="{BB962C8B-B14F-4D97-AF65-F5344CB8AC3E}">
        <p14:creationId xmlns:p14="http://schemas.microsoft.com/office/powerpoint/2010/main" val="1472634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7BDD32-AE08-8A0A-AEC1-1170A3C8E3F3}"/>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7176739-95B5-EFBA-7AFB-909F1A010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0B0B9DC-A1CF-2871-AE1F-B97CC6E2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F030E65-5031-75AC-E277-131BB1DA5F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D8AB3C5-5A2D-BED6-58D3-2C3D34849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B112DE-B8D9-5E7C-E3B7-89D5FDF63375}"/>
              </a:ext>
            </a:extLst>
          </p:cNvPr>
          <p:cNvSpPr>
            <a:spLocks noGrp="1"/>
          </p:cNvSpPr>
          <p:nvPr>
            <p:ph type="title"/>
          </p:nvPr>
        </p:nvSpPr>
        <p:spPr>
          <a:xfrm>
            <a:off x="699713" y="248038"/>
            <a:ext cx="7063721" cy="1159200"/>
          </a:xfrm>
        </p:spPr>
        <p:txBody>
          <a:bodyPr vert="horz" lIns="91440" tIns="45720" rIns="91440" bIns="45720" rtlCol="0" anchor="ctr">
            <a:normAutofit fontScale="90000"/>
          </a:bodyPr>
          <a:lstStyle/>
          <a:p>
            <a:pPr algn="l" defTabSz="914400">
              <a:lnSpc>
                <a:spcPct val="90000"/>
              </a:lnSpc>
              <a:defRPr sz="2800"/>
            </a:pPr>
            <a:r>
              <a:rPr lang="en-US" sz="4000" dirty="0">
                <a:solidFill>
                  <a:srgbClr val="FFFFFF"/>
                </a:solidFill>
              </a:rPr>
              <a:t>Projected Reserve Fund Category Balances on June 30,2027	</a:t>
            </a:r>
            <a:endParaRPr lang="en-US" sz="4000" kern="1200" dirty="0">
              <a:solidFill>
                <a:srgbClr val="FFFFFF"/>
              </a:solidFill>
              <a:latin typeface="+mj-lt"/>
              <a:ea typeface="+mj-ea"/>
              <a:cs typeface="+mj-cs"/>
            </a:endParaRPr>
          </a:p>
        </p:txBody>
      </p:sp>
      <p:sp>
        <p:nvSpPr>
          <p:cNvPr id="3" name="Oval 2">
            <a:extLst>
              <a:ext uri="{FF2B5EF4-FFF2-40B4-BE49-F238E27FC236}">
                <a16:creationId xmlns:a16="http://schemas.microsoft.com/office/drawing/2014/main" id="{22FE7D60-3283-3401-F289-747B687AD9C9}"/>
              </a:ext>
            </a:extLst>
          </p:cNvPr>
          <p:cNvSpPr/>
          <p:nvPr/>
        </p:nvSpPr>
        <p:spPr>
          <a:xfrm>
            <a:off x="206301" y="1924892"/>
            <a:ext cx="239059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1D74D95-7CA9-596E-F92F-74A560765D2D}"/>
              </a:ext>
            </a:extLst>
          </p:cNvPr>
          <p:cNvSpPr/>
          <p:nvPr/>
        </p:nvSpPr>
        <p:spPr>
          <a:xfrm>
            <a:off x="6339358" y="1924892"/>
            <a:ext cx="235658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194C6C2-F4AD-14AE-26B1-CAD1C74E119B}"/>
              </a:ext>
            </a:extLst>
          </p:cNvPr>
          <p:cNvSpPr/>
          <p:nvPr/>
        </p:nvSpPr>
        <p:spPr>
          <a:xfrm>
            <a:off x="9528048" y="1924892"/>
            <a:ext cx="2281989"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C3CFB2E-D91F-115D-3B25-9AC165A1196C}"/>
              </a:ext>
            </a:extLst>
          </p:cNvPr>
          <p:cNvSpPr/>
          <p:nvPr/>
        </p:nvSpPr>
        <p:spPr>
          <a:xfrm>
            <a:off x="3107996" y="1924892"/>
            <a:ext cx="2442412"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26FF6D6-5E41-2F03-E82E-F1D53158E5D7}"/>
              </a:ext>
            </a:extLst>
          </p:cNvPr>
          <p:cNvSpPr/>
          <p:nvPr/>
        </p:nvSpPr>
        <p:spPr>
          <a:xfrm>
            <a:off x="4760012" y="2743200"/>
            <a:ext cx="2372308" cy="2532888"/>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78433E8-462C-03CD-2112-816881F4F2B3}"/>
              </a:ext>
            </a:extLst>
          </p:cNvPr>
          <p:cNvSpPr txBox="1"/>
          <p:nvPr/>
        </p:nvSpPr>
        <p:spPr>
          <a:xfrm>
            <a:off x="520683" y="2117842"/>
            <a:ext cx="1746504" cy="523220"/>
          </a:xfrm>
          <a:prstGeom prst="rect">
            <a:avLst/>
          </a:prstGeom>
          <a:noFill/>
        </p:spPr>
        <p:txBody>
          <a:bodyPr wrap="square" rtlCol="0">
            <a:spAutoFit/>
          </a:bodyPr>
          <a:lstStyle/>
          <a:p>
            <a:pPr algn="ctr"/>
            <a:r>
              <a:rPr lang="en-US" sz="1400" dirty="0"/>
              <a:t>Equipment Reserve $155,892*</a:t>
            </a:r>
          </a:p>
        </p:txBody>
      </p:sp>
      <p:sp>
        <p:nvSpPr>
          <p:cNvPr id="25" name="TextBox 24">
            <a:extLst>
              <a:ext uri="{FF2B5EF4-FFF2-40B4-BE49-F238E27FC236}">
                <a16:creationId xmlns:a16="http://schemas.microsoft.com/office/drawing/2014/main" id="{47F10B82-C5F9-1917-11F9-750369ED4B4A}"/>
              </a:ext>
            </a:extLst>
          </p:cNvPr>
          <p:cNvSpPr txBox="1"/>
          <p:nvPr/>
        </p:nvSpPr>
        <p:spPr>
          <a:xfrm>
            <a:off x="3384982" y="2129516"/>
            <a:ext cx="1746504" cy="523220"/>
          </a:xfrm>
          <a:prstGeom prst="rect">
            <a:avLst/>
          </a:prstGeom>
          <a:noFill/>
        </p:spPr>
        <p:txBody>
          <a:bodyPr wrap="square" rtlCol="0">
            <a:spAutoFit/>
          </a:bodyPr>
          <a:lstStyle/>
          <a:p>
            <a:pPr algn="ctr"/>
            <a:r>
              <a:rPr lang="en-US" sz="1400" dirty="0"/>
              <a:t> Special Use Reserve $110,951*</a:t>
            </a:r>
          </a:p>
        </p:txBody>
      </p:sp>
      <p:sp>
        <p:nvSpPr>
          <p:cNvPr id="28" name="TextBox 27">
            <a:extLst>
              <a:ext uri="{FF2B5EF4-FFF2-40B4-BE49-F238E27FC236}">
                <a16:creationId xmlns:a16="http://schemas.microsoft.com/office/drawing/2014/main" id="{1D1C7DEF-6C93-DE04-A1B9-A695371E5B79}"/>
              </a:ext>
            </a:extLst>
          </p:cNvPr>
          <p:cNvSpPr txBox="1"/>
          <p:nvPr/>
        </p:nvSpPr>
        <p:spPr>
          <a:xfrm>
            <a:off x="6610087" y="2117842"/>
            <a:ext cx="1746504" cy="523220"/>
          </a:xfrm>
          <a:prstGeom prst="rect">
            <a:avLst/>
          </a:prstGeom>
          <a:noFill/>
        </p:spPr>
        <p:txBody>
          <a:bodyPr wrap="square" rtlCol="0">
            <a:spAutoFit/>
          </a:bodyPr>
          <a:lstStyle/>
          <a:p>
            <a:pPr algn="ctr"/>
            <a:r>
              <a:rPr lang="en-US" sz="1400" dirty="0"/>
              <a:t> Operating Reserve $297,429*</a:t>
            </a:r>
          </a:p>
        </p:txBody>
      </p:sp>
      <p:sp>
        <p:nvSpPr>
          <p:cNvPr id="31" name="TextBox 30">
            <a:extLst>
              <a:ext uri="{FF2B5EF4-FFF2-40B4-BE49-F238E27FC236}">
                <a16:creationId xmlns:a16="http://schemas.microsoft.com/office/drawing/2014/main" id="{B807F465-9921-5261-D30C-E6D0E71E8601}"/>
              </a:ext>
            </a:extLst>
          </p:cNvPr>
          <p:cNvSpPr txBox="1"/>
          <p:nvPr/>
        </p:nvSpPr>
        <p:spPr>
          <a:xfrm>
            <a:off x="9808883" y="2117842"/>
            <a:ext cx="1746504" cy="523220"/>
          </a:xfrm>
          <a:prstGeom prst="rect">
            <a:avLst/>
          </a:prstGeom>
          <a:noFill/>
        </p:spPr>
        <p:txBody>
          <a:bodyPr wrap="square" rtlCol="0">
            <a:spAutoFit/>
          </a:bodyPr>
          <a:lstStyle/>
          <a:p>
            <a:pPr algn="ctr"/>
            <a:r>
              <a:rPr lang="en-US" sz="1400" dirty="0"/>
              <a:t>Debt Service Reserve $44,000*</a:t>
            </a:r>
          </a:p>
        </p:txBody>
      </p:sp>
      <p:sp>
        <p:nvSpPr>
          <p:cNvPr id="33" name="TextBox 32">
            <a:extLst>
              <a:ext uri="{FF2B5EF4-FFF2-40B4-BE49-F238E27FC236}">
                <a16:creationId xmlns:a16="http://schemas.microsoft.com/office/drawing/2014/main" id="{0D0551B9-5E15-7728-8FD2-BBF8BF3C7F12}"/>
              </a:ext>
            </a:extLst>
          </p:cNvPr>
          <p:cNvSpPr txBox="1"/>
          <p:nvPr/>
        </p:nvSpPr>
        <p:spPr>
          <a:xfrm>
            <a:off x="4760012" y="3714994"/>
            <a:ext cx="2369963" cy="830997"/>
          </a:xfrm>
          <a:prstGeom prst="rect">
            <a:avLst/>
          </a:prstGeom>
          <a:noFill/>
        </p:spPr>
        <p:txBody>
          <a:bodyPr wrap="square" rtlCol="0">
            <a:spAutoFit/>
          </a:bodyPr>
          <a:lstStyle/>
          <a:p>
            <a:pPr algn="ctr"/>
            <a:r>
              <a:rPr lang="en-US" sz="1600" dirty="0"/>
              <a:t> </a:t>
            </a:r>
            <a:r>
              <a:rPr lang="en-US" sz="2400" dirty="0"/>
              <a:t>Capital Reserve  $909,770*</a:t>
            </a:r>
          </a:p>
        </p:txBody>
      </p:sp>
      <p:sp>
        <p:nvSpPr>
          <p:cNvPr id="34" name="Rectangle 33">
            <a:extLst>
              <a:ext uri="{FF2B5EF4-FFF2-40B4-BE49-F238E27FC236}">
                <a16:creationId xmlns:a16="http://schemas.microsoft.com/office/drawing/2014/main" id="{1145B5D5-BE33-516B-50C4-637FD45D20EF}"/>
              </a:ext>
            </a:extLst>
          </p:cNvPr>
          <p:cNvSpPr/>
          <p:nvPr/>
        </p:nvSpPr>
        <p:spPr>
          <a:xfrm>
            <a:off x="2980944" y="5500116"/>
            <a:ext cx="6153912" cy="75895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2D903629-4C43-7781-322A-A625A497C2E8}"/>
              </a:ext>
            </a:extLst>
          </p:cNvPr>
          <p:cNvSpPr txBox="1"/>
          <p:nvPr/>
        </p:nvSpPr>
        <p:spPr>
          <a:xfrm>
            <a:off x="2980944" y="5724144"/>
            <a:ext cx="6318504" cy="369332"/>
          </a:xfrm>
          <a:prstGeom prst="rect">
            <a:avLst/>
          </a:prstGeom>
          <a:noFill/>
        </p:spPr>
        <p:txBody>
          <a:bodyPr wrap="square" rtlCol="0">
            <a:spAutoFit/>
          </a:bodyPr>
          <a:lstStyle/>
          <a:p>
            <a:r>
              <a:rPr lang="en-US" dirty="0"/>
              <a:t>Total Reserve Fund Balances as of June 30, 2026 $1,518,042*</a:t>
            </a:r>
          </a:p>
        </p:txBody>
      </p:sp>
      <p:sp>
        <p:nvSpPr>
          <p:cNvPr id="4" name="TextBox 3">
            <a:extLst>
              <a:ext uri="{FF2B5EF4-FFF2-40B4-BE49-F238E27FC236}">
                <a16:creationId xmlns:a16="http://schemas.microsoft.com/office/drawing/2014/main" id="{D200C8DD-CED3-13A5-DF2E-FE5BB0B04788}"/>
              </a:ext>
            </a:extLst>
          </p:cNvPr>
          <p:cNvSpPr txBox="1"/>
          <p:nvPr/>
        </p:nvSpPr>
        <p:spPr>
          <a:xfrm>
            <a:off x="8695944" y="248038"/>
            <a:ext cx="2743200" cy="738664"/>
          </a:xfrm>
          <a:prstGeom prst="rect">
            <a:avLst/>
          </a:prstGeom>
          <a:noFill/>
        </p:spPr>
        <p:txBody>
          <a:bodyPr wrap="square" rtlCol="0">
            <a:spAutoFit/>
          </a:bodyPr>
          <a:lstStyle/>
          <a:p>
            <a:r>
              <a:rPr lang="en-US" sz="1400" dirty="0">
                <a:solidFill>
                  <a:schemeClr val="bg1"/>
                </a:solidFill>
              </a:rPr>
              <a:t>*Projection based on interest earnings, reserve contribution deposit and FY 26/27 expenditures </a:t>
            </a:r>
          </a:p>
        </p:txBody>
      </p:sp>
    </p:spTree>
    <p:extLst>
      <p:ext uri="{BB962C8B-B14F-4D97-AF65-F5344CB8AC3E}">
        <p14:creationId xmlns:p14="http://schemas.microsoft.com/office/powerpoint/2010/main" val="2373372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vert="horz" lIns="91440" tIns="45720" rIns="91440" bIns="45720" rtlCol="0" anchor="b">
            <a:normAutofit/>
          </a:bodyPr>
          <a:lstStyle/>
          <a:p>
            <a:pPr algn="r" defTabSz="914400">
              <a:lnSpc>
                <a:spcPct val="90000"/>
              </a:lnSpc>
              <a:defRPr sz="2800"/>
            </a:pPr>
            <a:r>
              <a:rPr lang="en-US" sz="4000" kern="1200">
                <a:solidFill>
                  <a:srgbClr val="FFFFFF"/>
                </a:solidFill>
                <a:latin typeface="+mj-lt"/>
                <a:ea typeface="+mj-ea"/>
                <a:cs typeface="+mj-cs"/>
              </a:rPr>
              <a:t>Budget Overview</a:t>
            </a:r>
          </a:p>
        </p:txBody>
      </p:sp>
      <p:sp>
        <p:nvSpPr>
          <p:cNvPr id="3" name="TextBox 2"/>
          <p:cNvSpPr txBox="1"/>
          <p:nvPr/>
        </p:nvSpPr>
        <p:spPr>
          <a:xfrm>
            <a:off x="6503158" y="649480"/>
            <a:ext cx="4862447" cy="5546047"/>
          </a:xfrm>
          <a:prstGeom prst="rect">
            <a:avLst/>
          </a:prstGeom>
        </p:spPr>
        <p:txBody>
          <a:bodyPr vert="horz" lIns="91440" tIns="45720" rIns="91440" bIns="45720" rtlCol="0" anchor="ctr">
            <a:noAutofit/>
          </a:bodyPr>
          <a:lstStyle/>
          <a:p>
            <a:pPr>
              <a:lnSpc>
                <a:spcPct val="150000"/>
              </a:lnSpc>
            </a:pPr>
            <a:r>
              <a:rPr lang="en-US" sz="1400" dirty="0"/>
              <a:t>To: Governing Board of Directors</a:t>
            </a:r>
          </a:p>
          <a:p>
            <a:pPr>
              <a:lnSpc>
                <a:spcPct val="150000"/>
              </a:lnSpc>
            </a:pPr>
            <a:r>
              <a:rPr lang="en-US" sz="1400" dirty="0"/>
              <a:t>Murphys Sanitary District</a:t>
            </a:r>
          </a:p>
          <a:p>
            <a:pPr>
              <a:lnSpc>
                <a:spcPct val="150000"/>
              </a:lnSpc>
            </a:pPr>
            <a:endParaRPr lang="en-US" sz="1400" dirty="0"/>
          </a:p>
          <a:p>
            <a:pPr>
              <a:lnSpc>
                <a:spcPct val="150000"/>
              </a:lnSpc>
            </a:pPr>
            <a:r>
              <a:rPr lang="en-US" sz="1400" dirty="0"/>
              <a:t>Subject: Proposed FY 2026/2027 Annual Budget</a:t>
            </a:r>
          </a:p>
          <a:p>
            <a:pPr>
              <a:lnSpc>
                <a:spcPct val="150000"/>
              </a:lnSpc>
            </a:pPr>
            <a:endParaRPr lang="en-US" sz="1400" dirty="0"/>
          </a:p>
          <a:p>
            <a:pPr>
              <a:lnSpc>
                <a:spcPct val="150000"/>
              </a:lnSpc>
            </a:pPr>
            <a:r>
              <a:rPr lang="en-US" sz="1400" dirty="0"/>
              <a:t>Submitted for your review is the proposed FY 2026/2027 Annual Budget for the Murphys Sanitary District. The financial guideline projects the administrative, operating and maintenance, and capital improvement funding requirements for the upcoming fiscal year. Based on projected revenues and beginning fund balances, adequate resources are available to fund the proposed appropriations and maintain fund balances at or near policy levels. Inflationary effects have been taken into consideration, as have projected staffing and resource levels necessary to carry out the District’s budgetary goals and objectives.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vert="horz" lIns="91440" tIns="45720" rIns="91440" bIns="45720" rtlCol="0" anchor="b">
            <a:normAutofit/>
          </a:bodyPr>
          <a:lstStyle/>
          <a:p>
            <a:pPr algn="r" defTabSz="914400">
              <a:lnSpc>
                <a:spcPct val="90000"/>
              </a:lnSpc>
              <a:defRPr sz="2800"/>
            </a:pPr>
            <a:r>
              <a:rPr lang="en-US" sz="4000" kern="1200" dirty="0">
                <a:solidFill>
                  <a:srgbClr val="FFFFFF"/>
                </a:solidFill>
                <a:latin typeface="+mj-lt"/>
                <a:ea typeface="+mj-ea"/>
                <a:cs typeface="+mj-cs"/>
              </a:rPr>
              <a:t>Revenue &amp; Expenditure Discussion</a:t>
            </a:r>
          </a:p>
        </p:txBody>
      </p:sp>
      <p:sp>
        <p:nvSpPr>
          <p:cNvPr id="3" name="TextBox 2"/>
          <p:cNvSpPr txBox="1"/>
          <p:nvPr/>
        </p:nvSpPr>
        <p:spPr>
          <a:xfrm>
            <a:off x="6503158" y="393192"/>
            <a:ext cx="4862447" cy="5802335"/>
          </a:xfrm>
          <a:prstGeom prst="rect">
            <a:avLst/>
          </a:prstGeom>
        </p:spPr>
        <p:txBody>
          <a:bodyPr vert="horz" lIns="91440" tIns="45720" rIns="91440" bIns="45720" rtlCol="0" anchor="ctr">
            <a:normAutofit fontScale="70000" lnSpcReduction="20000"/>
          </a:bodyPr>
          <a:lstStyle/>
          <a:p>
            <a:r>
              <a:rPr lang="en-US" sz="2300" b="1" u="sng" dirty="0"/>
              <a:t>Revenue </a:t>
            </a:r>
          </a:p>
          <a:p>
            <a:r>
              <a:rPr lang="en-US" sz="2300" dirty="0"/>
              <a:t>Overall operating revenues are projected to increase from approximately $1.30 million to $1.45 million, an increase of about $142,000 (10.9%) over the prior year's adopted budget. The increase is primarily driven by sewer service charges while maintaining diversified revenue sources.</a:t>
            </a:r>
          </a:p>
          <a:p>
            <a:pPr defTabSz="914400">
              <a:lnSpc>
                <a:spcPct val="90000"/>
              </a:lnSpc>
              <a:spcAft>
                <a:spcPts val="600"/>
              </a:spcAft>
              <a:defRPr sz="2000"/>
            </a:pPr>
            <a:endParaRPr lang="en-US" sz="3200" dirty="0"/>
          </a:p>
          <a:p>
            <a:r>
              <a:rPr lang="en-US" sz="2300" b="1" u="sng" dirty="0"/>
              <a:t>Expenditures</a:t>
            </a:r>
          </a:p>
          <a:p>
            <a:r>
              <a:rPr lang="en-US" sz="2300" dirty="0"/>
              <a:t>Personnel remains the District's largest investment, accounting for approximately 67% of the operating budget and ensuring continued reliable wastewater operations. </a:t>
            </a:r>
          </a:p>
          <a:p>
            <a:endParaRPr lang="en-US" sz="2300" dirty="0"/>
          </a:p>
          <a:p>
            <a:r>
              <a:rPr lang="en-US" sz="2300" dirty="0"/>
              <a:t>Employee benefits reflect current insurance costs and the proposed 3.1% COLA. </a:t>
            </a:r>
          </a:p>
          <a:p>
            <a:endParaRPr lang="en-US" sz="2300" dirty="0"/>
          </a:p>
          <a:p>
            <a:r>
              <a:rPr lang="en-US" sz="2300" dirty="0"/>
              <a:t>Operations and maintenance funding continues to support routine repairs, utilities, equipment maintenance, and system reliability. </a:t>
            </a:r>
          </a:p>
          <a:p>
            <a:endParaRPr lang="en-US" sz="2300" dirty="0"/>
          </a:p>
          <a:p>
            <a:r>
              <a:rPr lang="en-US" sz="2300" dirty="0"/>
              <a:t>Administrative costs remain carefully managed while providing essential financial, legal, regulatory, and customer service functions. </a:t>
            </a:r>
          </a:p>
          <a:p>
            <a:endParaRPr lang="en-US" sz="2300" dirty="0"/>
          </a:p>
          <a:p>
            <a:r>
              <a:rPr lang="en-US" sz="2300" dirty="0"/>
              <a:t>Debt service remains stable and fully funded.</a:t>
            </a:r>
          </a:p>
          <a:p>
            <a:pPr defTabSz="914400">
              <a:lnSpc>
                <a:spcPct val="90000"/>
              </a:lnSpc>
              <a:spcAft>
                <a:spcPts val="600"/>
              </a:spcAft>
              <a:defRPr sz="2000"/>
            </a:pP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vert="horz" lIns="91440" tIns="45720" rIns="91440" bIns="45720" rtlCol="0" anchor="ctr">
            <a:normAutofit/>
          </a:bodyPr>
          <a:lstStyle/>
          <a:p>
            <a:pPr algn="l" defTabSz="914400">
              <a:lnSpc>
                <a:spcPct val="90000"/>
              </a:lnSpc>
              <a:defRPr sz="2800"/>
            </a:pPr>
            <a:r>
              <a:rPr lang="en-US" sz="4000" kern="1200" dirty="0">
                <a:solidFill>
                  <a:srgbClr val="FFFFFF"/>
                </a:solidFill>
                <a:latin typeface="+mj-lt"/>
                <a:ea typeface="+mj-ea"/>
                <a:cs typeface="+mj-cs"/>
              </a:rPr>
              <a:t>FY 2026-2027 Revenue Projection Summary</a:t>
            </a:r>
          </a:p>
        </p:txBody>
      </p:sp>
      <p:sp>
        <p:nvSpPr>
          <p:cNvPr id="3" name="TextBox 2"/>
          <p:cNvSpPr txBox="1"/>
          <p:nvPr/>
        </p:nvSpPr>
        <p:spPr>
          <a:xfrm>
            <a:off x="1371599" y="2318197"/>
            <a:ext cx="9724031" cy="3683358"/>
          </a:xfrm>
          <a:prstGeom prst="rect">
            <a:avLst/>
          </a:prstGeom>
        </p:spPr>
        <p:txBody>
          <a:bodyPr vert="horz" lIns="91440" tIns="45720" rIns="91440" bIns="45720" rtlCol="0" anchor="ctr">
            <a:normAutofit/>
          </a:bodyPr>
          <a:lstStyle/>
          <a:p>
            <a:pPr defTabSz="914400">
              <a:lnSpc>
                <a:spcPct val="90000"/>
              </a:lnSpc>
              <a:spcAft>
                <a:spcPts val="600"/>
              </a:spcAft>
              <a:defRPr sz="2000"/>
            </a:pPr>
            <a:endParaRPr lang="en-US" sz="2800" dirty="0"/>
          </a:p>
        </p:txBody>
      </p:sp>
      <p:graphicFrame>
        <p:nvGraphicFramePr>
          <p:cNvPr id="4" name="Object 3">
            <a:extLst>
              <a:ext uri="{FF2B5EF4-FFF2-40B4-BE49-F238E27FC236}">
                <a16:creationId xmlns:a16="http://schemas.microsoft.com/office/drawing/2014/main" id="{E8532488-3E30-7990-F5EF-070A77E5D780}"/>
              </a:ext>
            </a:extLst>
          </p:cNvPr>
          <p:cNvGraphicFramePr>
            <a:graphicFrameLocks noChangeAspect="1"/>
          </p:cNvGraphicFramePr>
          <p:nvPr>
            <p:extLst>
              <p:ext uri="{D42A27DB-BD31-4B8C-83A1-F6EECF244321}">
                <p14:modId xmlns:p14="http://schemas.microsoft.com/office/powerpoint/2010/main" val="2529109391"/>
              </p:ext>
            </p:extLst>
          </p:nvPr>
        </p:nvGraphicFramePr>
        <p:xfrm>
          <a:off x="2039112" y="1714944"/>
          <a:ext cx="7205471" cy="4843019"/>
        </p:xfrm>
        <a:graphic>
          <a:graphicData uri="http://schemas.openxmlformats.org/presentationml/2006/ole">
            <mc:AlternateContent xmlns:mc="http://schemas.openxmlformats.org/markup-compatibility/2006">
              <mc:Choice xmlns:v="urn:schemas-microsoft-com:vml" Requires="v">
                <p:oleObj name="Worksheet" r:id="rId2" imgW="7372350" imgH="6257925" progId="Excel.Sheet.12">
                  <p:embed/>
                </p:oleObj>
              </mc:Choice>
              <mc:Fallback>
                <p:oleObj name="Worksheet" r:id="rId2" imgW="7372350" imgH="6257925" progId="Excel.Sheet.12">
                  <p:embed/>
                  <p:pic>
                    <p:nvPicPr>
                      <p:cNvPr id="0" name=""/>
                      <p:cNvPicPr/>
                      <p:nvPr/>
                    </p:nvPicPr>
                    <p:blipFill>
                      <a:blip r:embed="rId3"/>
                      <a:stretch>
                        <a:fillRect/>
                      </a:stretch>
                    </p:blipFill>
                    <p:spPr>
                      <a:xfrm>
                        <a:off x="2039112" y="1714944"/>
                        <a:ext cx="7205471" cy="4843019"/>
                      </a:xfrm>
                      <a:prstGeom prst="rect">
                        <a:avLst/>
                      </a:prstGeom>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vert="horz" lIns="91440" tIns="45720" rIns="91440" bIns="45720" rtlCol="0" anchor="ctr">
            <a:normAutofit/>
          </a:bodyPr>
          <a:lstStyle/>
          <a:p>
            <a:pPr defTabSz="914400">
              <a:lnSpc>
                <a:spcPct val="90000"/>
              </a:lnSpc>
              <a:defRPr sz="2800"/>
            </a:pPr>
            <a:r>
              <a:rPr lang="en-US" sz="3200" dirty="0">
                <a:solidFill>
                  <a:srgbClr val="FFFFFF"/>
                </a:solidFill>
              </a:rPr>
              <a:t>FY 2026-2027 Operating Expenditure Projection Summary</a:t>
            </a:r>
            <a:endParaRPr lang="en-US" sz="3200" kern="1200" dirty="0">
              <a:solidFill>
                <a:srgbClr val="FFFFFF"/>
              </a:solidFill>
              <a:latin typeface="+mj-lt"/>
              <a:ea typeface="+mj-ea"/>
              <a:cs typeface="+mj-cs"/>
            </a:endParaRPr>
          </a:p>
        </p:txBody>
      </p:sp>
      <p:sp>
        <p:nvSpPr>
          <p:cNvPr id="3" name="TextBox 2"/>
          <p:cNvSpPr txBox="1"/>
          <p:nvPr/>
        </p:nvSpPr>
        <p:spPr>
          <a:xfrm>
            <a:off x="1371599" y="2318197"/>
            <a:ext cx="9724031" cy="3683358"/>
          </a:xfrm>
          <a:prstGeom prst="rect">
            <a:avLst/>
          </a:prstGeom>
        </p:spPr>
        <p:txBody>
          <a:bodyPr vert="horz" lIns="91440" tIns="45720" rIns="91440" bIns="45720" rtlCol="0" anchor="ctr">
            <a:normAutofit/>
          </a:bodyPr>
          <a:lstStyle/>
          <a:p>
            <a:pPr defTabSz="914400">
              <a:lnSpc>
                <a:spcPct val="90000"/>
              </a:lnSpc>
              <a:spcAft>
                <a:spcPts val="600"/>
              </a:spcAft>
              <a:defRPr sz="2000"/>
            </a:pPr>
            <a:endParaRPr lang="en-US" sz="2000" dirty="0"/>
          </a:p>
        </p:txBody>
      </p:sp>
      <p:graphicFrame>
        <p:nvGraphicFramePr>
          <p:cNvPr id="5" name="Object 4">
            <a:extLst>
              <a:ext uri="{FF2B5EF4-FFF2-40B4-BE49-F238E27FC236}">
                <a16:creationId xmlns:a16="http://schemas.microsoft.com/office/drawing/2014/main" id="{F7D3F69F-9106-4828-2A4C-D55BFEA6E396}"/>
              </a:ext>
            </a:extLst>
          </p:cNvPr>
          <p:cNvGraphicFramePr>
            <a:graphicFrameLocks noChangeAspect="1"/>
          </p:cNvGraphicFramePr>
          <p:nvPr>
            <p:extLst>
              <p:ext uri="{D42A27DB-BD31-4B8C-83A1-F6EECF244321}">
                <p14:modId xmlns:p14="http://schemas.microsoft.com/office/powerpoint/2010/main" val="3835273086"/>
              </p:ext>
            </p:extLst>
          </p:nvPr>
        </p:nvGraphicFramePr>
        <p:xfrm>
          <a:off x="1881188" y="1444752"/>
          <a:ext cx="8429625" cy="5285232"/>
        </p:xfrm>
        <a:graphic>
          <a:graphicData uri="http://schemas.openxmlformats.org/presentationml/2006/ole">
            <mc:AlternateContent xmlns:mc="http://schemas.openxmlformats.org/markup-compatibility/2006">
              <mc:Choice xmlns:v="urn:schemas-microsoft-com:vml" Requires="v">
                <p:oleObj name="Worksheet" r:id="rId2" imgW="8429625" imgH="6086475" progId="Excel.Sheet.12">
                  <p:embed/>
                </p:oleObj>
              </mc:Choice>
              <mc:Fallback>
                <p:oleObj name="Worksheet" r:id="rId2" imgW="8429625" imgH="6086475" progId="Excel.Sheet.12">
                  <p:embed/>
                  <p:pic>
                    <p:nvPicPr>
                      <p:cNvPr id="0" name=""/>
                      <p:cNvPicPr/>
                      <p:nvPr/>
                    </p:nvPicPr>
                    <p:blipFill>
                      <a:blip r:embed="rId3"/>
                      <a:stretch>
                        <a:fillRect/>
                      </a:stretch>
                    </p:blipFill>
                    <p:spPr>
                      <a:xfrm>
                        <a:off x="1881188" y="1444752"/>
                        <a:ext cx="8429625" cy="5285232"/>
                      </a:xfrm>
                      <a:prstGeom prst="rect">
                        <a:avLst/>
                      </a:prstGeom>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FC201B-EF3D-B96D-0D1A-FB0474CC5787}"/>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67FE40F-F564-8134-1552-E0DBBFFED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79887FD-7C9F-FB0C-4928-C2A4FBAB6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C4707CB-B508-35DD-B6E0-2ED7206BB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12A5DDD-0680-13AE-E61D-93E4A2821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878B3A4-5E1F-3B52-6E3D-25A3FA7C82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A81824-C86D-AD36-EE7C-B1D8741D6613}"/>
              </a:ext>
            </a:extLst>
          </p:cNvPr>
          <p:cNvSpPr>
            <a:spLocks noGrp="1"/>
          </p:cNvSpPr>
          <p:nvPr>
            <p:ph type="title"/>
          </p:nvPr>
        </p:nvSpPr>
        <p:spPr>
          <a:xfrm>
            <a:off x="1371599" y="294538"/>
            <a:ext cx="9895951" cy="1033669"/>
          </a:xfrm>
        </p:spPr>
        <p:txBody>
          <a:bodyPr vert="horz" lIns="91440" tIns="45720" rIns="91440" bIns="45720" rtlCol="0" anchor="ctr">
            <a:normAutofit/>
          </a:bodyPr>
          <a:lstStyle/>
          <a:p>
            <a:pPr defTabSz="914400">
              <a:lnSpc>
                <a:spcPct val="90000"/>
              </a:lnSpc>
              <a:defRPr sz="2800"/>
            </a:pPr>
            <a:r>
              <a:rPr lang="en-US" sz="4000" kern="1200" dirty="0">
                <a:solidFill>
                  <a:srgbClr val="FFFFFF"/>
                </a:solidFill>
                <a:latin typeface="+mj-lt"/>
                <a:ea typeface="+mj-ea"/>
                <a:cs typeface="+mj-cs"/>
              </a:rPr>
              <a:t>Salaries &amp; Benefits</a:t>
            </a:r>
          </a:p>
        </p:txBody>
      </p:sp>
      <p:sp>
        <p:nvSpPr>
          <p:cNvPr id="3" name="TextBox 2">
            <a:extLst>
              <a:ext uri="{FF2B5EF4-FFF2-40B4-BE49-F238E27FC236}">
                <a16:creationId xmlns:a16="http://schemas.microsoft.com/office/drawing/2014/main" id="{DBB70A4A-2E5C-5C46-1D0B-A66285B58C77}"/>
              </a:ext>
            </a:extLst>
          </p:cNvPr>
          <p:cNvSpPr txBox="1"/>
          <p:nvPr/>
        </p:nvSpPr>
        <p:spPr>
          <a:xfrm>
            <a:off x="1371599" y="2318197"/>
            <a:ext cx="9724031" cy="3683358"/>
          </a:xfrm>
          <a:prstGeom prst="rect">
            <a:avLst/>
          </a:prstGeom>
        </p:spPr>
        <p:txBody>
          <a:bodyPr vert="horz" lIns="91440" tIns="45720" rIns="91440" bIns="45720" rtlCol="0" anchor="ctr">
            <a:normAutofit/>
          </a:bodyPr>
          <a:lstStyle/>
          <a:p>
            <a:pPr defTabSz="914400">
              <a:lnSpc>
                <a:spcPct val="90000"/>
              </a:lnSpc>
              <a:spcAft>
                <a:spcPts val="600"/>
              </a:spcAft>
              <a:defRPr sz="2000"/>
            </a:pPr>
            <a:endParaRPr lang="en-US" sz="2800" dirty="0"/>
          </a:p>
        </p:txBody>
      </p:sp>
      <p:graphicFrame>
        <p:nvGraphicFramePr>
          <p:cNvPr id="5" name="Table 4">
            <a:extLst>
              <a:ext uri="{FF2B5EF4-FFF2-40B4-BE49-F238E27FC236}">
                <a16:creationId xmlns:a16="http://schemas.microsoft.com/office/drawing/2014/main" id="{430ACA1C-5D9C-075D-0007-F91166D208FD}"/>
              </a:ext>
            </a:extLst>
          </p:cNvPr>
          <p:cNvGraphicFramePr>
            <a:graphicFrameLocks noGrp="1"/>
          </p:cNvGraphicFramePr>
          <p:nvPr>
            <p:extLst>
              <p:ext uri="{D42A27DB-BD31-4B8C-83A1-F6EECF244321}">
                <p14:modId xmlns:p14="http://schemas.microsoft.com/office/powerpoint/2010/main" val="2575235581"/>
              </p:ext>
            </p:extLst>
          </p:nvPr>
        </p:nvGraphicFramePr>
        <p:xfrm>
          <a:off x="6638544" y="1794631"/>
          <a:ext cx="4890438" cy="1524641"/>
        </p:xfrm>
        <a:graphic>
          <a:graphicData uri="http://schemas.openxmlformats.org/drawingml/2006/table">
            <a:tbl>
              <a:tblPr/>
              <a:tblGrid>
                <a:gridCol w="2445219">
                  <a:extLst>
                    <a:ext uri="{9D8B030D-6E8A-4147-A177-3AD203B41FA5}">
                      <a16:colId xmlns:a16="http://schemas.microsoft.com/office/drawing/2014/main" val="279265044"/>
                    </a:ext>
                  </a:extLst>
                </a:gridCol>
                <a:gridCol w="2445219">
                  <a:extLst>
                    <a:ext uri="{9D8B030D-6E8A-4147-A177-3AD203B41FA5}">
                      <a16:colId xmlns:a16="http://schemas.microsoft.com/office/drawing/2014/main" val="2716679996"/>
                    </a:ext>
                  </a:extLst>
                </a:gridCol>
              </a:tblGrid>
              <a:tr h="427361">
                <a:tc>
                  <a:txBody>
                    <a:bodyPr/>
                    <a:lstStyle/>
                    <a:p>
                      <a:pPr>
                        <a:buNone/>
                      </a:pPr>
                      <a:r>
                        <a:rPr lang="en-US" dirty="0"/>
                        <a:t>Administration Wages</a:t>
                      </a:r>
                    </a:p>
                  </a:txBody>
                  <a:tcPr anchor="ctr">
                    <a:lnL>
                      <a:noFill/>
                    </a:lnL>
                    <a:lnR>
                      <a:noFill/>
                    </a:lnR>
                    <a:lnT>
                      <a:noFill/>
                    </a:lnT>
                    <a:lnB>
                      <a:noFill/>
                    </a:lnB>
                    <a:noFill/>
                  </a:tcPr>
                </a:tc>
                <a:tc>
                  <a:txBody>
                    <a:bodyPr/>
                    <a:lstStyle/>
                    <a:p>
                      <a:pPr>
                        <a:buNone/>
                      </a:pPr>
                      <a:r>
                        <a:rPr lang="en-US" b="1" dirty="0"/>
                        <a:t>$159,191</a:t>
                      </a:r>
                      <a:endParaRPr lang="en-US" dirty="0"/>
                    </a:p>
                  </a:txBody>
                  <a:tcPr anchor="ctr">
                    <a:lnL>
                      <a:noFill/>
                    </a:lnL>
                    <a:lnR>
                      <a:noFill/>
                    </a:lnR>
                    <a:lnT>
                      <a:noFill/>
                    </a:lnT>
                    <a:lnB>
                      <a:noFill/>
                    </a:lnB>
                    <a:noFill/>
                  </a:tcPr>
                </a:tc>
                <a:extLst>
                  <a:ext uri="{0D108BD9-81ED-4DB2-BD59-A6C34878D82A}">
                    <a16:rowId xmlns:a16="http://schemas.microsoft.com/office/drawing/2014/main" val="2344480402"/>
                  </a:ext>
                </a:extLst>
              </a:tr>
              <a:tr h="320676">
                <a:tc>
                  <a:txBody>
                    <a:bodyPr/>
                    <a:lstStyle/>
                    <a:p>
                      <a:pPr>
                        <a:buNone/>
                      </a:pPr>
                      <a:r>
                        <a:rPr lang="en-US" dirty="0"/>
                        <a:t>Operations Wages</a:t>
                      </a:r>
                    </a:p>
                  </a:txBody>
                  <a:tcPr anchor="ctr">
                    <a:lnL>
                      <a:noFill/>
                    </a:lnL>
                    <a:lnR>
                      <a:noFill/>
                    </a:lnR>
                    <a:lnT>
                      <a:noFill/>
                    </a:lnT>
                    <a:lnB>
                      <a:noFill/>
                    </a:lnB>
                    <a:noFill/>
                  </a:tcPr>
                </a:tc>
                <a:tc>
                  <a:txBody>
                    <a:bodyPr/>
                    <a:lstStyle/>
                    <a:p>
                      <a:pPr>
                        <a:buNone/>
                      </a:pPr>
                      <a:r>
                        <a:rPr lang="en-US" b="1"/>
                        <a:t>$344,928</a:t>
                      </a:r>
                      <a:endParaRPr lang="en-US"/>
                    </a:p>
                  </a:txBody>
                  <a:tcPr anchor="ctr">
                    <a:lnL>
                      <a:noFill/>
                    </a:lnL>
                    <a:lnR>
                      <a:noFill/>
                    </a:lnR>
                    <a:lnT>
                      <a:noFill/>
                    </a:lnT>
                    <a:lnB>
                      <a:noFill/>
                    </a:lnB>
                    <a:noFill/>
                  </a:tcPr>
                </a:tc>
                <a:extLst>
                  <a:ext uri="{0D108BD9-81ED-4DB2-BD59-A6C34878D82A}">
                    <a16:rowId xmlns:a16="http://schemas.microsoft.com/office/drawing/2014/main" val="3064802141"/>
                  </a:ext>
                </a:extLst>
              </a:tr>
              <a:tr h="320676">
                <a:tc>
                  <a:txBody>
                    <a:bodyPr/>
                    <a:lstStyle/>
                    <a:p>
                      <a:pPr>
                        <a:buNone/>
                      </a:pPr>
                      <a:r>
                        <a:rPr lang="en-US"/>
                        <a:t>Board Stipends</a:t>
                      </a:r>
                    </a:p>
                  </a:txBody>
                  <a:tcPr anchor="ctr">
                    <a:lnL>
                      <a:noFill/>
                    </a:lnL>
                    <a:lnR>
                      <a:noFill/>
                    </a:lnR>
                    <a:lnT>
                      <a:noFill/>
                    </a:lnT>
                    <a:lnB>
                      <a:noFill/>
                    </a:lnB>
                    <a:noFill/>
                  </a:tcPr>
                </a:tc>
                <a:tc>
                  <a:txBody>
                    <a:bodyPr/>
                    <a:lstStyle/>
                    <a:p>
                      <a:pPr>
                        <a:buNone/>
                      </a:pPr>
                      <a:r>
                        <a:rPr lang="en-US" b="1" dirty="0"/>
                        <a:t>$3,000</a:t>
                      </a:r>
                      <a:endParaRPr lang="en-US" dirty="0"/>
                    </a:p>
                  </a:txBody>
                  <a:tcPr anchor="ctr">
                    <a:lnL>
                      <a:noFill/>
                    </a:lnL>
                    <a:lnR>
                      <a:noFill/>
                    </a:lnR>
                    <a:lnT>
                      <a:noFill/>
                    </a:lnT>
                    <a:lnB>
                      <a:noFill/>
                    </a:lnB>
                    <a:noFill/>
                  </a:tcPr>
                </a:tc>
                <a:extLst>
                  <a:ext uri="{0D108BD9-81ED-4DB2-BD59-A6C34878D82A}">
                    <a16:rowId xmlns:a16="http://schemas.microsoft.com/office/drawing/2014/main" val="2333604762"/>
                  </a:ext>
                </a:extLst>
              </a:tr>
              <a:tr h="320676">
                <a:tc>
                  <a:txBody>
                    <a:bodyPr/>
                    <a:lstStyle/>
                    <a:p>
                      <a:pPr>
                        <a:buNone/>
                      </a:pPr>
                      <a:r>
                        <a:rPr lang="en-US" b="1"/>
                        <a:t>Total Salaries</a:t>
                      </a:r>
                      <a:endParaRPr lang="en-US"/>
                    </a:p>
                  </a:txBody>
                  <a:tcPr anchor="ctr">
                    <a:lnL>
                      <a:noFill/>
                    </a:lnL>
                    <a:lnR>
                      <a:noFill/>
                    </a:lnR>
                    <a:lnT>
                      <a:noFill/>
                    </a:lnT>
                    <a:lnB>
                      <a:noFill/>
                    </a:lnB>
                    <a:noFill/>
                  </a:tcPr>
                </a:tc>
                <a:tc>
                  <a:txBody>
                    <a:bodyPr/>
                    <a:lstStyle/>
                    <a:p>
                      <a:pPr>
                        <a:buNone/>
                      </a:pPr>
                      <a:r>
                        <a:rPr lang="en-US" b="1" dirty="0"/>
                        <a:t>$510,119</a:t>
                      </a:r>
                      <a:r>
                        <a:rPr lang="en-US" dirty="0"/>
                        <a:t> (approx.)</a:t>
                      </a:r>
                    </a:p>
                  </a:txBody>
                  <a:tcPr anchor="ctr">
                    <a:lnL>
                      <a:noFill/>
                    </a:lnL>
                    <a:lnR>
                      <a:noFill/>
                    </a:lnR>
                    <a:lnT>
                      <a:noFill/>
                    </a:lnT>
                    <a:lnB>
                      <a:noFill/>
                    </a:lnB>
                    <a:noFill/>
                  </a:tcPr>
                </a:tc>
                <a:extLst>
                  <a:ext uri="{0D108BD9-81ED-4DB2-BD59-A6C34878D82A}">
                    <a16:rowId xmlns:a16="http://schemas.microsoft.com/office/drawing/2014/main" val="3718434029"/>
                  </a:ext>
                </a:extLst>
              </a:tr>
            </a:tbl>
          </a:graphicData>
        </a:graphic>
      </p:graphicFrame>
      <p:sp>
        <p:nvSpPr>
          <p:cNvPr id="9" name="TextBox 8">
            <a:extLst>
              <a:ext uri="{FF2B5EF4-FFF2-40B4-BE49-F238E27FC236}">
                <a16:creationId xmlns:a16="http://schemas.microsoft.com/office/drawing/2014/main" id="{FC776328-8F77-3179-1B52-0561CA80B0E5}"/>
              </a:ext>
            </a:extLst>
          </p:cNvPr>
          <p:cNvSpPr txBox="1"/>
          <p:nvPr/>
        </p:nvSpPr>
        <p:spPr>
          <a:xfrm>
            <a:off x="6638544" y="3630620"/>
            <a:ext cx="5034494" cy="2308324"/>
          </a:xfrm>
          <a:prstGeom prst="rect">
            <a:avLst/>
          </a:prstGeom>
          <a:noFill/>
        </p:spPr>
        <p:txBody>
          <a:bodyPr wrap="square">
            <a:spAutoFit/>
          </a:bodyPr>
          <a:lstStyle/>
          <a:p>
            <a:pPr>
              <a:buNone/>
            </a:pPr>
            <a:r>
              <a:rPr lang="en-US" sz="1600" dirty="0"/>
              <a:t>Additional employer costs include:</a:t>
            </a:r>
          </a:p>
          <a:p>
            <a:pPr>
              <a:buFont typeface="Arial" panose="020B0604020202020204" pitchFamily="34" charset="0"/>
              <a:buChar char="•"/>
            </a:pPr>
            <a:r>
              <a:rPr lang="en-US" sz="1600" dirty="0"/>
              <a:t>Payroll taxes </a:t>
            </a:r>
          </a:p>
          <a:p>
            <a:pPr>
              <a:buFont typeface="Arial" panose="020B0604020202020204" pitchFamily="34" charset="0"/>
              <a:buChar char="•"/>
            </a:pPr>
            <a:r>
              <a:rPr lang="en-US" sz="1600" dirty="0"/>
              <a:t>CalPERS retirement contributions </a:t>
            </a:r>
          </a:p>
          <a:p>
            <a:pPr>
              <a:buFont typeface="Arial" panose="020B0604020202020204" pitchFamily="34" charset="0"/>
              <a:buChar char="•"/>
            </a:pPr>
            <a:r>
              <a:rPr lang="en-US" sz="1600" dirty="0"/>
              <a:t>Unfunded Accrued Liability (UAL) </a:t>
            </a:r>
          </a:p>
          <a:p>
            <a:pPr>
              <a:buFont typeface="Arial" panose="020B0604020202020204" pitchFamily="34" charset="0"/>
              <a:buChar char="•"/>
            </a:pPr>
            <a:r>
              <a:rPr lang="en-US" sz="1600" dirty="0"/>
              <a:t>Medical insurance </a:t>
            </a:r>
          </a:p>
          <a:p>
            <a:pPr>
              <a:buFont typeface="Arial" panose="020B0604020202020204" pitchFamily="34" charset="0"/>
              <a:buChar char="•"/>
            </a:pPr>
            <a:r>
              <a:rPr lang="en-US" sz="1600" dirty="0"/>
              <a:t>401(a) employer contributions where applicable </a:t>
            </a:r>
          </a:p>
          <a:p>
            <a:pPr>
              <a:buNone/>
            </a:pPr>
            <a:r>
              <a:rPr lang="en-US" sz="1600" dirty="0"/>
              <a:t>The proposed total payroll budget, including employer-paid costs, is approximately </a:t>
            </a:r>
            <a:r>
              <a:rPr lang="en-US" sz="1600" b="1" dirty="0"/>
              <a:t>$511,845</a:t>
            </a:r>
            <a:r>
              <a:rPr lang="en-US" sz="1600" dirty="0"/>
              <a:t> before benefits and retirement expenses are fully allocated.</a:t>
            </a:r>
          </a:p>
        </p:txBody>
      </p:sp>
      <p:graphicFrame>
        <p:nvGraphicFramePr>
          <p:cNvPr id="42" name="TextBox 6">
            <a:extLst>
              <a:ext uri="{FF2B5EF4-FFF2-40B4-BE49-F238E27FC236}">
                <a16:creationId xmlns:a16="http://schemas.microsoft.com/office/drawing/2014/main" id="{6C9FF490-7AB6-457E-B757-B9A874CB3271}"/>
              </a:ext>
            </a:extLst>
          </p:cNvPr>
          <p:cNvGraphicFramePr/>
          <p:nvPr>
            <p:extLst>
              <p:ext uri="{D42A27DB-BD31-4B8C-83A1-F6EECF244321}">
                <p14:modId xmlns:p14="http://schemas.microsoft.com/office/powerpoint/2010/main" val="3994998761"/>
              </p:ext>
            </p:extLst>
          </p:nvPr>
        </p:nvGraphicFramePr>
        <p:xfrm>
          <a:off x="172723" y="1668423"/>
          <a:ext cx="6094476"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7507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vert="horz" lIns="91440" tIns="45720" rIns="91440" bIns="45720" rtlCol="0" anchor="ctr">
            <a:normAutofit/>
          </a:bodyPr>
          <a:lstStyle/>
          <a:p>
            <a:pPr defTabSz="914400">
              <a:lnSpc>
                <a:spcPct val="90000"/>
              </a:lnSpc>
              <a:defRPr sz="2800"/>
            </a:pPr>
            <a:r>
              <a:rPr lang="en-US" sz="4000" kern="1200" dirty="0">
                <a:solidFill>
                  <a:srgbClr val="FFFFFF"/>
                </a:solidFill>
                <a:latin typeface="+mj-lt"/>
                <a:ea typeface="+mj-ea"/>
                <a:cs typeface="+mj-cs"/>
              </a:rPr>
              <a:t>Reserve Policy Update</a:t>
            </a:r>
          </a:p>
        </p:txBody>
      </p:sp>
      <p:sp>
        <p:nvSpPr>
          <p:cNvPr id="5" name="TextBox 4">
            <a:extLst>
              <a:ext uri="{FF2B5EF4-FFF2-40B4-BE49-F238E27FC236}">
                <a16:creationId xmlns:a16="http://schemas.microsoft.com/office/drawing/2014/main" id="{503A3232-C8B8-AA04-D07E-8C0319B6B910}"/>
              </a:ext>
            </a:extLst>
          </p:cNvPr>
          <p:cNvSpPr txBox="1"/>
          <p:nvPr/>
        </p:nvSpPr>
        <p:spPr>
          <a:xfrm>
            <a:off x="2798064" y="1871395"/>
            <a:ext cx="7477506" cy="369332"/>
          </a:xfrm>
          <a:prstGeom prst="rect">
            <a:avLst/>
          </a:prstGeom>
          <a:noFill/>
        </p:spPr>
        <p:txBody>
          <a:bodyPr wrap="square">
            <a:spAutoFit/>
          </a:bodyPr>
          <a:lstStyle/>
          <a:p>
            <a:r>
              <a:rPr lang="en-US" dirty="0"/>
              <a:t>The Board adopted an update to the Reserve Policy in November 2024</a:t>
            </a:r>
          </a:p>
        </p:txBody>
      </p:sp>
      <p:sp>
        <p:nvSpPr>
          <p:cNvPr id="6" name="Arrow: Right 5">
            <a:extLst>
              <a:ext uri="{FF2B5EF4-FFF2-40B4-BE49-F238E27FC236}">
                <a16:creationId xmlns:a16="http://schemas.microsoft.com/office/drawing/2014/main" id="{66EA7955-56C9-1DE6-61CD-66691E14AB21}"/>
              </a:ext>
            </a:extLst>
          </p:cNvPr>
          <p:cNvSpPr/>
          <p:nvPr/>
        </p:nvSpPr>
        <p:spPr>
          <a:xfrm>
            <a:off x="1700784" y="1934403"/>
            <a:ext cx="731520" cy="3063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8DDC8635-8854-DD2B-62EA-38A61B2E741F}"/>
              </a:ext>
            </a:extLst>
          </p:cNvPr>
          <p:cNvSpPr/>
          <p:nvPr/>
        </p:nvSpPr>
        <p:spPr>
          <a:xfrm>
            <a:off x="1700784" y="2393127"/>
            <a:ext cx="731520" cy="3063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03A52D7-1726-DAEC-B963-97CC3281E26A}"/>
              </a:ext>
            </a:extLst>
          </p:cNvPr>
          <p:cNvSpPr txBox="1"/>
          <p:nvPr/>
        </p:nvSpPr>
        <p:spPr>
          <a:xfrm>
            <a:off x="2798064" y="2330119"/>
            <a:ext cx="8794242" cy="369332"/>
          </a:xfrm>
          <a:prstGeom prst="rect">
            <a:avLst/>
          </a:prstGeom>
          <a:noFill/>
        </p:spPr>
        <p:txBody>
          <a:bodyPr wrap="square">
            <a:spAutoFit/>
          </a:bodyPr>
          <a:lstStyle/>
          <a:p>
            <a:r>
              <a:rPr lang="en-US" dirty="0"/>
              <a:t>The update was to establish reserve fund thresholds recommended by our rate consultant</a:t>
            </a:r>
          </a:p>
        </p:txBody>
      </p:sp>
      <p:sp>
        <p:nvSpPr>
          <p:cNvPr id="17" name="Arrow: Right 16">
            <a:extLst>
              <a:ext uri="{FF2B5EF4-FFF2-40B4-BE49-F238E27FC236}">
                <a16:creationId xmlns:a16="http://schemas.microsoft.com/office/drawing/2014/main" id="{FF74C27F-EF95-1AD7-80E9-6171E59F2FEF}"/>
              </a:ext>
            </a:extLst>
          </p:cNvPr>
          <p:cNvSpPr/>
          <p:nvPr/>
        </p:nvSpPr>
        <p:spPr>
          <a:xfrm>
            <a:off x="1700784" y="2841630"/>
            <a:ext cx="731520" cy="3063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F922A90D-5E78-1BA5-FD9A-0CE61F474384}"/>
              </a:ext>
            </a:extLst>
          </p:cNvPr>
          <p:cNvSpPr txBox="1"/>
          <p:nvPr/>
        </p:nvSpPr>
        <p:spPr>
          <a:xfrm>
            <a:off x="2798064" y="2795124"/>
            <a:ext cx="6094476" cy="369332"/>
          </a:xfrm>
          <a:prstGeom prst="rect">
            <a:avLst/>
          </a:prstGeom>
          <a:noFill/>
        </p:spPr>
        <p:txBody>
          <a:bodyPr wrap="square">
            <a:spAutoFit/>
          </a:bodyPr>
          <a:lstStyle/>
          <a:p>
            <a:r>
              <a:rPr lang="en-US" dirty="0"/>
              <a:t>Target Levels Established</a:t>
            </a:r>
          </a:p>
        </p:txBody>
      </p:sp>
      <p:sp>
        <p:nvSpPr>
          <p:cNvPr id="21" name="TextBox 20">
            <a:extLst>
              <a:ext uri="{FF2B5EF4-FFF2-40B4-BE49-F238E27FC236}">
                <a16:creationId xmlns:a16="http://schemas.microsoft.com/office/drawing/2014/main" id="{0E2EABDD-304D-23AD-83A0-78AD6AE5D206}"/>
              </a:ext>
            </a:extLst>
          </p:cNvPr>
          <p:cNvSpPr txBox="1"/>
          <p:nvPr/>
        </p:nvSpPr>
        <p:spPr>
          <a:xfrm>
            <a:off x="3586734" y="3284024"/>
            <a:ext cx="6094476" cy="1200329"/>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rial" panose="020B0604020202020204" pitchFamily="34" charset="0"/>
                <a:cs typeface="+mn-cs"/>
              </a:rPr>
              <a:t>Operating Reserves-Target amount will equal three months of operating expenses. </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rial" panose="020B0604020202020204" pitchFamily="34" charset="0"/>
                <a:cs typeface="+mn-cs"/>
              </a:rPr>
              <a:t>Debt Reserves-Target amount will equal to the annual debt service of the District’s obligations, or as otherwise required in the controlling financing agreement. </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rial" panose="020B0604020202020204" pitchFamily="34" charset="0"/>
                <a:cs typeface="+mn-cs"/>
              </a:rPr>
              <a:t>Capital Reserve-Target amount shall be at a minimum level of $500,000.</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rial" panose="020B0604020202020204" pitchFamily="34" charset="0"/>
                <a:cs typeface="+mn-cs"/>
              </a:rPr>
              <a:t>Equipment Reserve-Target amount shall be at a minimum level of $150,000.</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Arial" panose="020B0604020202020204" pitchFamily="34" charset="0"/>
                <a:cs typeface="+mn-cs"/>
              </a:rPr>
              <a:t>Special Use Reserve-Target amount shall be a minimum level of $100,000.</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endParaRPr>
          </a:p>
        </p:txBody>
      </p:sp>
      <p:sp>
        <p:nvSpPr>
          <p:cNvPr id="23" name="Arrow: Right 22">
            <a:extLst>
              <a:ext uri="{FF2B5EF4-FFF2-40B4-BE49-F238E27FC236}">
                <a16:creationId xmlns:a16="http://schemas.microsoft.com/office/drawing/2014/main" id="{8E8541C0-70CB-7DE1-CC77-3F61871F9FE9}"/>
              </a:ext>
            </a:extLst>
          </p:cNvPr>
          <p:cNvSpPr/>
          <p:nvPr/>
        </p:nvSpPr>
        <p:spPr>
          <a:xfrm>
            <a:off x="1783080" y="4655234"/>
            <a:ext cx="731520" cy="3063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DCC66752-3298-538F-7BE9-A92A3513A3AE}"/>
              </a:ext>
            </a:extLst>
          </p:cNvPr>
          <p:cNvSpPr txBox="1"/>
          <p:nvPr/>
        </p:nvSpPr>
        <p:spPr>
          <a:xfrm>
            <a:off x="2798064" y="4575793"/>
            <a:ext cx="6094476" cy="646331"/>
          </a:xfrm>
          <a:prstGeom prst="rect">
            <a:avLst/>
          </a:prstGeom>
          <a:noFill/>
        </p:spPr>
        <p:txBody>
          <a:bodyPr wrap="square">
            <a:spAutoFit/>
          </a:bodyPr>
          <a:lstStyle/>
          <a:p>
            <a:r>
              <a:rPr lang="en-US" dirty="0"/>
              <a:t>The amounts allocated to the Reserve Funds shall be determined by the Board annually</a:t>
            </a:r>
          </a:p>
        </p:txBody>
      </p:sp>
      <p:sp>
        <p:nvSpPr>
          <p:cNvPr id="27" name="Arrow: Right 26">
            <a:extLst>
              <a:ext uri="{FF2B5EF4-FFF2-40B4-BE49-F238E27FC236}">
                <a16:creationId xmlns:a16="http://schemas.microsoft.com/office/drawing/2014/main" id="{4D913E8F-298C-6AC1-E558-533AC6FF5C5C}"/>
              </a:ext>
            </a:extLst>
          </p:cNvPr>
          <p:cNvSpPr/>
          <p:nvPr/>
        </p:nvSpPr>
        <p:spPr>
          <a:xfrm>
            <a:off x="1783080" y="5331304"/>
            <a:ext cx="731520" cy="3063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423F4C38-73D6-7868-1383-023449A7CD37}"/>
              </a:ext>
            </a:extLst>
          </p:cNvPr>
          <p:cNvSpPr txBox="1"/>
          <p:nvPr/>
        </p:nvSpPr>
        <p:spPr>
          <a:xfrm>
            <a:off x="2724912" y="5270406"/>
            <a:ext cx="6883146" cy="369332"/>
          </a:xfrm>
          <a:prstGeom prst="rect">
            <a:avLst/>
          </a:prstGeom>
          <a:noFill/>
        </p:spPr>
        <p:txBody>
          <a:bodyPr wrap="square" rtlCol="0">
            <a:spAutoFit/>
          </a:bodyPr>
          <a:lstStyle/>
          <a:p>
            <a:r>
              <a:rPr lang="en-US" dirty="0"/>
              <a:t>No policy updates are being proposed to the Reserve Policy at this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329765" y="4892722"/>
            <a:ext cx="6387155" cy="1078173"/>
          </a:xfrm>
          <a:prstGeom prst="rect">
            <a:avLst/>
          </a:prstGeom>
        </p:spPr>
        <p:txBody>
          <a:bodyPr vert="horz" lIns="91440" tIns="45720" rIns="91440" bIns="45720" rtlCol="0" anchor="ctr">
            <a:normAutofit/>
          </a:bodyPr>
          <a:lstStyle/>
          <a:p>
            <a:pPr defTabSz="914400">
              <a:lnSpc>
                <a:spcPct val="90000"/>
              </a:lnSpc>
              <a:spcBef>
                <a:spcPts val="1000"/>
              </a:spcBef>
              <a:defRPr sz="2000"/>
            </a:pPr>
            <a:endParaRPr lang="en-US" sz="1700" kern="1200" dirty="0">
              <a:solidFill>
                <a:srgbClr val="FFFFFF"/>
              </a:solidFill>
              <a:latin typeface="+mn-lt"/>
              <a:ea typeface="+mn-ea"/>
              <a:cs typeface="+mn-cs"/>
            </a:endParaRPr>
          </a:p>
        </p:txBody>
      </p:sp>
      <p:sp>
        <p:nvSpPr>
          <p:cNvPr id="4" name="Title 1">
            <a:extLst>
              <a:ext uri="{FF2B5EF4-FFF2-40B4-BE49-F238E27FC236}">
                <a16:creationId xmlns:a16="http://schemas.microsoft.com/office/drawing/2014/main" id="{EE80D637-5E6A-681C-B235-DE9B13F0770D}"/>
              </a:ext>
            </a:extLst>
          </p:cNvPr>
          <p:cNvSpPr txBox="1">
            <a:spLocks/>
          </p:cNvSpPr>
          <p:nvPr/>
        </p:nvSpPr>
        <p:spPr bwMode="black">
          <a:xfrm>
            <a:off x="2199538" y="5199613"/>
            <a:ext cx="7729728" cy="651672"/>
          </a:xfrm>
          <a:prstGeom prst="rect">
            <a:avLst/>
          </a:prstGeom>
          <a:solidFill>
            <a:srgbClr val="FFFFFF"/>
          </a:solidFill>
          <a:ln w="31750" cap="sq">
            <a:solidFill>
              <a:srgbClr val="404040"/>
            </a:solidFill>
            <a:miter lim="800000"/>
          </a:ln>
        </p:spPr>
        <p:txBody>
          <a:bodyPr vert="horz" lIns="182880" tIns="182880" rIns="182880" bIns="182880" rtlCol="0" anchor="ctr">
            <a:normAutofit fontScale="90000" lnSpcReduction="20000"/>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all" spc="200" normalizeH="0" baseline="0" noProof="0">
                <a:ln>
                  <a:noFill/>
                </a:ln>
                <a:solidFill>
                  <a:srgbClr val="262626"/>
                </a:solidFill>
                <a:effectLst/>
                <a:uLnTx/>
                <a:uFillTx/>
                <a:latin typeface="Gill Sans MT" panose="020B0502020104020203"/>
                <a:ea typeface="+mj-ea"/>
                <a:cs typeface="+mj-cs"/>
              </a:rPr>
              <a:t>Capital reserve fund</a:t>
            </a:r>
            <a:endParaRPr kumimoji="0" lang="en-US" sz="2800" b="0" i="0" u="none" strike="noStrike" kern="1200" cap="all" spc="200" normalizeH="0" baseline="0" noProof="0" dirty="0">
              <a:ln>
                <a:noFill/>
              </a:ln>
              <a:solidFill>
                <a:srgbClr val="262626"/>
              </a:solidFill>
              <a:effectLst/>
              <a:uLnTx/>
              <a:uFillTx/>
              <a:latin typeface="Gill Sans MT" panose="020B0502020104020203"/>
              <a:ea typeface="+mj-ea"/>
              <a:cs typeface="+mj-cs"/>
            </a:endParaRPr>
          </a:p>
        </p:txBody>
      </p:sp>
      <p:graphicFrame>
        <p:nvGraphicFramePr>
          <p:cNvPr id="20" name="Table 19">
            <a:extLst>
              <a:ext uri="{FF2B5EF4-FFF2-40B4-BE49-F238E27FC236}">
                <a16:creationId xmlns:a16="http://schemas.microsoft.com/office/drawing/2014/main" id="{2AAC8BC2-B436-C2C4-E6A0-0495B4384BBE}"/>
              </a:ext>
            </a:extLst>
          </p:cNvPr>
          <p:cNvGraphicFramePr>
            <a:graphicFrameLocks noGrp="1"/>
          </p:cNvGraphicFramePr>
          <p:nvPr>
            <p:extLst>
              <p:ext uri="{D42A27DB-BD31-4B8C-83A1-F6EECF244321}">
                <p14:modId xmlns:p14="http://schemas.microsoft.com/office/powerpoint/2010/main" val="2085350330"/>
              </p:ext>
            </p:extLst>
          </p:nvPr>
        </p:nvGraphicFramePr>
        <p:xfrm>
          <a:off x="356616" y="2067577"/>
          <a:ext cx="7114032" cy="1463040"/>
        </p:xfrm>
        <a:graphic>
          <a:graphicData uri="http://schemas.openxmlformats.org/drawingml/2006/table">
            <a:tbl>
              <a:tblPr/>
              <a:tblGrid>
                <a:gridCol w="3557016">
                  <a:extLst>
                    <a:ext uri="{9D8B030D-6E8A-4147-A177-3AD203B41FA5}">
                      <a16:colId xmlns:a16="http://schemas.microsoft.com/office/drawing/2014/main" val="2764108749"/>
                    </a:ext>
                  </a:extLst>
                </a:gridCol>
                <a:gridCol w="3557016">
                  <a:extLst>
                    <a:ext uri="{9D8B030D-6E8A-4147-A177-3AD203B41FA5}">
                      <a16:colId xmlns:a16="http://schemas.microsoft.com/office/drawing/2014/main" val="3352896358"/>
                    </a:ext>
                  </a:extLst>
                </a:gridCol>
              </a:tblGrid>
              <a:tr h="0">
                <a:tc>
                  <a:txBody>
                    <a:bodyPr/>
                    <a:lstStyle/>
                    <a:p>
                      <a:pPr>
                        <a:buNone/>
                      </a:pPr>
                      <a:r>
                        <a:rPr lang="en-US" u="sng" dirty="0"/>
                        <a:t>Capital Reserve Activity</a:t>
                      </a:r>
                    </a:p>
                  </a:txBody>
                  <a:tcPr anchor="ctr">
                    <a:lnL>
                      <a:noFill/>
                    </a:lnL>
                    <a:lnR>
                      <a:noFill/>
                    </a:lnR>
                    <a:lnT>
                      <a:noFill/>
                    </a:lnT>
                    <a:lnB>
                      <a:noFill/>
                    </a:lnB>
                    <a:noFill/>
                  </a:tcPr>
                </a:tc>
                <a:tc>
                  <a:txBody>
                    <a:bodyPr/>
                    <a:lstStyle/>
                    <a:p>
                      <a:pPr>
                        <a:buNone/>
                      </a:pPr>
                      <a:r>
                        <a:rPr lang="en-US" u="sng" dirty="0"/>
                        <a:t>Amount</a:t>
                      </a:r>
                    </a:p>
                  </a:txBody>
                  <a:tcPr anchor="ctr">
                    <a:lnL>
                      <a:noFill/>
                    </a:lnL>
                    <a:lnR>
                      <a:noFill/>
                    </a:lnR>
                    <a:lnT>
                      <a:noFill/>
                    </a:lnT>
                    <a:lnB>
                      <a:noFill/>
                    </a:lnB>
                    <a:noFill/>
                  </a:tcPr>
                </a:tc>
                <a:extLst>
                  <a:ext uri="{0D108BD9-81ED-4DB2-BD59-A6C34878D82A}">
                    <a16:rowId xmlns:a16="http://schemas.microsoft.com/office/drawing/2014/main" val="3891445522"/>
                  </a:ext>
                </a:extLst>
              </a:tr>
              <a:tr h="0">
                <a:tc>
                  <a:txBody>
                    <a:bodyPr/>
                    <a:lstStyle/>
                    <a:p>
                      <a:pPr>
                        <a:buNone/>
                      </a:pPr>
                      <a:r>
                        <a:rPr lang="en-US" dirty="0"/>
                        <a:t>Beginning Balance as of 6/1</a:t>
                      </a:r>
                    </a:p>
                  </a:txBody>
                  <a:tcPr anchor="ctr">
                    <a:lnL>
                      <a:noFill/>
                    </a:lnL>
                    <a:lnR>
                      <a:noFill/>
                    </a:lnR>
                    <a:lnT>
                      <a:noFill/>
                    </a:lnT>
                    <a:lnB>
                      <a:noFill/>
                    </a:lnB>
                    <a:noFill/>
                  </a:tcPr>
                </a:tc>
                <a:tc>
                  <a:txBody>
                    <a:bodyPr/>
                    <a:lstStyle/>
                    <a:p>
                      <a:pPr>
                        <a:buNone/>
                      </a:pPr>
                      <a:r>
                        <a:rPr lang="en-US"/>
                        <a:t>$1,171,259</a:t>
                      </a:r>
                    </a:p>
                  </a:txBody>
                  <a:tcPr anchor="ctr">
                    <a:lnL>
                      <a:noFill/>
                    </a:lnL>
                    <a:lnR>
                      <a:noFill/>
                    </a:lnR>
                    <a:lnT>
                      <a:noFill/>
                    </a:lnT>
                    <a:lnB>
                      <a:noFill/>
                    </a:lnB>
                    <a:noFill/>
                  </a:tcPr>
                </a:tc>
                <a:extLst>
                  <a:ext uri="{0D108BD9-81ED-4DB2-BD59-A6C34878D82A}">
                    <a16:rowId xmlns:a16="http://schemas.microsoft.com/office/drawing/2014/main" val="2151908496"/>
                  </a:ext>
                </a:extLst>
              </a:tr>
              <a:tr h="0">
                <a:tc>
                  <a:txBody>
                    <a:bodyPr/>
                    <a:lstStyle/>
                    <a:p>
                      <a:pPr>
                        <a:buNone/>
                      </a:pPr>
                      <a:r>
                        <a:rPr lang="en-US" dirty="0"/>
                        <a:t>FY 2026–2027 Capital Projects</a:t>
                      </a:r>
                    </a:p>
                  </a:txBody>
                  <a:tcPr anchor="ctr">
                    <a:lnL>
                      <a:noFill/>
                    </a:lnL>
                    <a:lnR>
                      <a:noFill/>
                    </a:lnR>
                    <a:lnT>
                      <a:noFill/>
                    </a:lnT>
                    <a:lnB>
                      <a:noFill/>
                    </a:lnB>
                    <a:noFill/>
                  </a:tcPr>
                </a:tc>
                <a:tc>
                  <a:txBody>
                    <a:bodyPr/>
                    <a:lstStyle/>
                    <a:p>
                      <a:pPr>
                        <a:buNone/>
                      </a:pPr>
                      <a:r>
                        <a:rPr lang="en-US" dirty="0"/>
                        <a:t>($469,489)</a:t>
                      </a:r>
                    </a:p>
                  </a:txBody>
                  <a:tcPr anchor="ctr">
                    <a:lnL>
                      <a:noFill/>
                    </a:lnL>
                    <a:lnR>
                      <a:noFill/>
                    </a:lnR>
                    <a:lnT>
                      <a:noFill/>
                    </a:lnT>
                    <a:lnB>
                      <a:noFill/>
                    </a:lnB>
                    <a:noFill/>
                  </a:tcPr>
                </a:tc>
                <a:extLst>
                  <a:ext uri="{0D108BD9-81ED-4DB2-BD59-A6C34878D82A}">
                    <a16:rowId xmlns:a16="http://schemas.microsoft.com/office/drawing/2014/main" val="1465868929"/>
                  </a:ext>
                </a:extLst>
              </a:tr>
              <a:tr h="0">
                <a:tc>
                  <a:txBody>
                    <a:bodyPr/>
                    <a:lstStyle/>
                    <a:p>
                      <a:pPr>
                        <a:buNone/>
                      </a:pPr>
                      <a:r>
                        <a:rPr lang="en-US" b="1" dirty="0"/>
                        <a:t>Projected Ending Balance</a:t>
                      </a:r>
                      <a:endParaRPr lang="en-US" dirty="0"/>
                    </a:p>
                  </a:txBody>
                  <a:tcPr anchor="ctr">
                    <a:lnL>
                      <a:noFill/>
                    </a:lnL>
                    <a:lnR>
                      <a:noFill/>
                    </a:lnR>
                    <a:lnT>
                      <a:noFill/>
                    </a:lnT>
                    <a:lnB>
                      <a:noFill/>
                    </a:lnB>
                    <a:noFill/>
                  </a:tcPr>
                </a:tc>
                <a:tc>
                  <a:txBody>
                    <a:bodyPr/>
                    <a:lstStyle/>
                    <a:p>
                      <a:pPr>
                        <a:buNone/>
                      </a:pPr>
                      <a:r>
                        <a:rPr lang="en-US" b="1" dirty="0"/>
                        <a:t>$701,770</a:t>
                      </a:r>
                      <a:endParaRPr lang="en-US" dirty="0"/>
                    </a:p>
                  </a:txBody>
                  <a:tcPr anchor="ctr">
                    <a:lnL>
                      <a:noFill/>
                    </a:lnL>
                    <a:lnR>
                      <a:noFill/>
                    </a:lnR>
                    <a:lnT>
                      <a:noFill/>
                    </a:lnT>
                    <a:lnB>
                      <a:noFill/>
                    </a:lnB>
                    <a:noFill/>
                  </a:tcPr>
                </a:tc>
                <a:extLst>
                  <a:ext uri="{0D108BD9-81ED-4DB2-BD59-A6C34878D82A}">
                    <a16:rowId xmlns:a16="http://schemas.microsoft.com/office/drawing/2014/main" val="2642300585"/>
                  </a:ext>
                </a:extLst>
              </a:tr>
            </a:tbl>
          </a:graphicData>
        </a:graphic>
      </p:graphicFrame>
      <p:graphicFrame>
        <p:nvGraphicFramePr>
          <p:cNvPr id="21" name="Table 20">
            <a:extLst>
              <a:ext uri="{FF2B5EF4-FFF2-40B4-BE49-F238E27FC236}">
                <a16:creationId xmlns:a16="http://schemas.microsoft.com/office/drawing/2014/main" id="{5C8C40C7-134C-DD2D-B4FC-7713DD83FDF7}"/>
              </a:ext>
            </a:extLst>
          </p:cNvPr>
          <p:cNvGraphicFramePr>
            <a:graphicFrameLocks noGrp="1"/>
          </p:cNvGraphicFramePr>
          <p:nvPr>
            <p:extLst>
              <p:ext uri="{D42A27DB-BD31-4B8C-83A1-F6EECF244321}">
                <p14:modId xmlns:p14="http://schemas.microsoft.com/office/powerpoint/2010/main" val="570406916"/>
              </p:ext>
            </p:extLst>
          </p:nvPr>
        </p:nvGraphicFramePr>
        <p:xfrm>
          <a:off x="292608" y="238777"/>
          <a:ext cx="7259720" cy="1463040"/>
        </p:xfrm>
        <a:graphic>
          <a:graphicData uri="http://schemas.openxmlformats.org/drawingml/2006/table">
            <a:tbl>
              <a:tblPr/>
              <a:tblGrid>
                <a:gridCol w="3629860">
                  <a:extLst>
                    <a:ext uri="{9D8B030D-6E8A-4147-A177-3AD203B41FA5}">
                      <a16:colId xmlns:a16="http://schemas.microsoft.com/office/drawing/2014/main" val="4167734632"/>
                    </a:ext>
                  </a:extLst>
                </a:gridCol>
                <a:gridCol w="3629860">
                  <a:extLst>
                    <a:ext uri="{9D8B030D-6E8A-4147-A177-3AD203B41FA5}">
                      <a16:colId xmlns:a16="http://schemas.microsoft.com/office/drawing/2014/main" val="1530875460"/>
                    </a:ext>
                  </a:extLst>
                </a:gridCol>
              </a:tblGrid>
              <a:tr h="0">
                <a:tc>
                  <a:txBody>
                    <a:bodyPr/>
                    <a:lstStyle/>
                    <a:p>
                      <a:pPr>
                        <a:buNone/>
                      </a:pPr>
                      <a:r>
                        <a:rPr lang="en-US" u="sng" dirty="0"/>
                        <a:t>Project</a:t>
                      </a:r>
                    </a:p>
                  </a:txBody>
                  <a:tcPr anchor="ctr">
                    <a:lnL>
                      <a:noFill/>
                    </a:lnL>
                    <a:lnR>
                      <a:noFill/>
                    </a:lnR>
                    <a:lnT>
                      <a:noFill/>
                    </a:lnT>
                    <a:lnB>
                      <a:noFill/>
                    </a:lnB>
                    <a:noFill/>
                  </a:tcPr>
                </a:tc>
                <a:tc>
                  <a:txBody>
                    <a:bodyPr/>
                    <a:lstStyle/>
                    <a:p>
                      <a:pPr>
                        <a:buNone/>
                      </a:pPr>
                      <a:r>
                        <a:rPr lang="en-US" u="sng" dirty="0"/>
                        <a:t>Proposed Budget</a:t>
                      </a:r>
                    </a:p>
                  </a:txBody>
                  <a:tcPr anchor="ctr">
                    <a:lnL>
                      <a:noFill/>
                    </a:lnL>
                    <a:lnR>
                      <a:noFill/>
                    </a:lnR>
                    <a:lnT>
                      <a:noFill/>
                    </a:lnT>
                    <a:lnB>
                      <a:noFill/>
                    </a:lnB>
                    <a:noFill/>
                  </a:tcPr>
                </a:tc>
                <a:extLst>
                  <a:ext uri="{0D108BD9-81ED-4DB2-BD59-A6C34878D82A}">
                    <a16:rowId xmlns:a16="http://schemas.microsoft.com/office/drawing/2014/main" val="3330899027"/>
                  </a:ext>
                </a:extLst>
              </a:tr>
              <a:tr h="0">
                <a:tc>
                  <a:txBody>
                    <a:bodyPr/>
                    <a:lstStyle/>
                    <a:p>
                      <a:pPr>
                        <a:buNone/>
                      </a:pPr>
                      <a:r>
                        <a:rPr lang="en-US"/>
                        <a:t>Algiers Street Project #6</a:t>
                      </a:r>
                    </a:p>
                  </a:txBody>
                  <a:tcPr anchor="ctr">
                    <a:lnL>
                      <a:noFill/>
                    </a:lnL>
                    <a:lnR>
                      <a:noFill/>
                    </a:lnR>
                    <a:lnT>
                      <a:noFill/>
                    </a:lnT>
                    <a:lnB>
                      <a:noFill/>
                    </a:lnB>
                    <a:noFill/>
                  </a:tcPr>
                </a:tc>
                <a:tc>
                  <a:txBody>
                    <a:bodyPr/>
                    <a:lstStyle/>
                    <a:p>
                      <a:pPr>
                        <a:buNone/>
                      </a:pPr>
                      <a:r>
                        <a:rPr lang="en-US" b="1"/>
                        <a:t>$250,000</a:t>
                      </a:r>
                      <a:endParaRPr lang="en-US"/>
                    </a:p>
                  </a:txBody>
                  <a:tcPr anchor="ctr">
                    <a:lnL>
                      <a:noFill/>
                    </a:lnL>
                    <a:lnR>
                      <a:noFill/>
                    </a:lnR>
                    <a:lnT>
                      <a:noFill/>
                    </a:lnT>
                    <a:lnB>
                      <a:noFill/>
                    </a:lnB>
                    <a:noFill/>
                  </a:tcPr>
                </a:tc>
                <a:extLst>
                  <a:ext uri="{0D108BD9-81ED-4DB2-BD59-A6C34878D82A}">
                    <a16:rowId xmlns:a16="http://schemas.microsoft.com/office/drawing/2014/main" val="3269851487"/>
                  </a:ext>
                </a:extLst>
              </a:tr>
              <a:tr h="0">
                <a:tc>
                  <a:txBody>
                    <a:bodyPr/>
                    <a:lstStyle/>
                    <a:p>
                      <a:pPr>
                        <a:buNone/>
                      </a:pPr>
                      <a:r>
                        <a:rPr lang="en-US"/>
                        <a:t>WWTP Upgrade II</a:t>
                      </a:r>
                    </a:p>
                  </a:txBody>
                  <a:tcPr anchor="ctr">
                    <a:lnL>
                      <a:noFill/>
                    </a:lnL>
                    <a:lnR>
                      <a:noFill/>
                    </a:lnR>
                    <a:lnT>
                      <a:noFill/>
                    </a:lnT>
                    <a:lnB>
                      <a:noFill/>
                    </a:lnB>
                    <a:noFill/>
                  </a:tcPr>
                </a:tc>
                <a:tc>
                  <a:txBody>
                    <a:bodyPr/>
                    <a:lstStyle/>
                    <a:p>
                      <a:pPr>
                        <a:buNone/>
                      </a:pPr>
                      <a:r>
                        <a:rPr lang="en-US" b="1" dirty="0"/>
                        <a:t>$219,489</a:t>
                      </a:r>
                      <a:endParaRPr lang="en-US" dirty="0"/>
                    </a:p>
                  </a:txBody>
                  <a:tcPr anchor="ctr">
                    <a:lnL>
                      <a:noFill/>
                    </a:lnL>
                    <a:lnR>
                      <a:noFill/>
                    </a:lnR>
                    <a:lnT>
                      <a:noFill/>
                    </a:lnT>
                    <a:lnB>
                      <a:noFill/>
                    </a:lnB>
                    <a:noFill/>
                  </a:tcPr>
                </a:tc>
                <a:extLst>
                  <a:ext uri="{0D108BD9-81ED-4DB2-BD59-A6C34878D82A}">
                    <a16:rowId xmlns:a16="http://schemas.microsoft.com/office/drawing/2014/main" val="3295578994"/>
                  </a:ext>
                </a:extLst>
              </a:tr>
              <a:tr h="0">
                <a:tc>
                  <a:txBody>
                    <a:bodyPr/>
                    <a:lstStyle/>
                    <a:p>
                      <a:pPr>
                        <a:buNone/>
                      </a:pPr>
                      <a:r>
                        <a:rPr lang="en-US" b="1" dirty="0"/>
                        <a:t>Total Capital Reserve Expenditures</a:t>
                      </a:r>
                      <a:endParaRPr lang="en-US" dirty="0"/>
                    </a:p>
                  </a:txBody>
                  <a:tcPr anchor="ctr">
                    <a:lnL>
                      <a:noFill/>
                    </a:lnL>
                    <a:lnR>
                      <a:noFill/>
                    </a:lnR>
                    <a:lnT>
                      <a:noFill/>
                    </a:lnT>
                    <a:lnB>
                      <a:noFill/>
                    </a:lnB>
                    <a:noFill/>
                  </a:tcPr>
                </a:tc>
                <a:tc>
                  <a:txBody>
                    <a:bodyPr/>
                    <a:lstStyle/>
                    <a:p>
                      <a:pPr>
                        <a:buNone/>
                      </a:pPr>
                      <a:r>
                        <a:rPr lang="en-US" b="1" dirty="0"/>
                        <a:t>$469,489</a:t>
                      </a:r>
                      <a:endParaRPr lang="en-US" dirty="0"/>
                    </a:p>
                  </a:txBody>
                  <a:tcPr anchor="ctr">
                    <a:lnL>
                      <a:noFill/>
                    </a:lnL>
                    <a:lnR>
                      <a:noFill/>
                    </a:lnR>
                    <a:lnT>
                      <a:noFill/>
                    </a:lnT>
                    <a:lnB>
                      <a:noFill/>
                    </a:lnB>
                    <a:noFill/>
                  </a:tcPr>
                </a:tc>
                <a:extLst>
                  <a:ext uri="{0D108BD9-81ED-4DB2-BD59-A6C34878D82A}">
                    <a16:rowId xmlns:a16="http://schemas.microsoft.com/office/drawing/2014/main" val="3879167764"/>
                  </a:ext>
                </a:extLst>
              </a:tr>
            </a:tbl>
          </a:graphicData>
        </a:graphic>
      </p:graphicFrame>
      <p:sp>
        <p:nvSpPr>
          <p:cNvPr id="25" name="TextBox 24">
            <a:extLst>
              <a:ext uri="{FF2B5EF4-FFF2-40B4-BE49-F238E27FC236}">
                <a16:creationId xmlns:a16="http://schemas.microsoft.com/office/drawing/2014/main" id="{9E24200F-09AC-8FB8-B315-77442D3CB2F6}"/>
              </a:ext>
            </a:extLst>
          </p:cNvPr>
          <p:cNvSpPr txBox="1"/>
          <p:nvPr/>
        </p:nvSpPr>
        <p:spPr>
          <a:xfrm>
            <a:off x="6094476" y="724771"/>
            <a:ext cx="6021324" cy="2554545"/>
          </a:xfrm>
          <a:prstGeom prst="rect">
            <a:avLst/>
          </a:prstGeom>
          <a:noFill/>
        </p:spPr>
        <p:txBody>
          <a:bodyPr wrap="square">
            <a:spAutoFit/>
          </a:bodyPr>
          <a:lstStyle/>
          <a:p>
            <a:pPr>
              <a:buNone/>
            </a:pPr>
            <a:r>
              <a:rPr lang="en-US" sz="2000" b="1" dirty="0"/>
              <a:t>Capital Reserve Fund Purpose</a:t>
            </a:r>
            <a:endParaRPr lang="en-US" sz="2000" dirty="0"/>
          </a:p>
          <a:p>
            <a:pPr>
              <a:buNone/>
            </a:pPr>
            <a:r>
              <a:rPr lang="en-US" sz="2000" dirty="0"/>
              <a:t>The Capital Reserve Fund is maintained to provide funding for the replacement, rehabilitation, and improvement of major wastewater infrastructure, including lift stations, pumps, treatment plant equipment, pipelines, and District facilities, consistent with the District's adopted Capital Improvement Program (CIP).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8271BB-FEE8-9D5A-AE74-B6CFBB4B223D}"/>
            </a:ext>
          </a:extLst>
        </p:cNvPr>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B90A0F1-3166-831B-0EAA-06590BCC0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3A427F2-9874-6A0D-A8FC-CA7A4E61B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8B3EA9-F4E7-41B6-2CB9-E7BE905D4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DD5EA7-1CFE-E343-5495-7188B0B6A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F548510-B9D6-AAA1-2400-48F1BF2CC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6E3F44D-099F-59DF-813F-8969514F4F2D}"/>
              </a:ext>
            </a:extLst>
          </p:cNvPr>
          <p:cNvSpPr txBox="1"/>
          <p:nvPr/>
        </p:nvSpPr>
        <p:spPr>
          <a:xfrm>
            <a:off x="1329765" y="4892722"/>
            <a:ext cx="6387155" cy="1078173"/>
          </a:xfrm>
          <a:prstGeom prst="rect">
            <a:avLst/>
          </a:prstGeom>
        </p:spPr>
        <p:txBody>
          <a:bodyPr vert="horz" lIns="91440" tIns="45720" rIns="91440" bIns="45720" rtlCol="0" anchor="ctr">
            <a:normAutofit/>
          </a:bodyPr>
          <a:lstStyle/>
          <a:p>
            <a:pPr defTabSz="914400">
              <a:lnSpc>
                <a:spcPct val="90000"/>
              </a:lnSpc>
              <a:spcBef>
                <a:spcPts val="1000"/>
              </a:spcBef>
              <a:defRPr sz="2000"/>
            </a:pPr>
            <a:endParaRPr lang="en-US" sz="1700" kern="1200" dirty="0">
              <a:solidFill>
                <a:srgbClr val="FFFFFF"/>
              </a:solidFill>
              <a:latin typeface="+mn-lt"/>
              <a:ea typeface="+mn-ea"/>
              <a:cs typeface="+mn-cs"/>
            </a:endParaRPr>
          </a:p>
        </p:txBody>
      </p:sp>
      <p:sp>
        <p:nvSpPr>
          <p:cNvPr id="4" name="Title 1">
            <a:extLst>
              <a:ext uri="{FF2B5EF4-FFF2-40B4-BE49-F238E27FC236}">
                <a16:creationId xmlns:a16="http://schemas.microsoft.com/office/drawing/2014/main" id="{10441F9C-38AD-9FF4-5264-DFBAE8378B33}"/>
              </a:ext>
            </a:extLst>
          </p:cNvPr>
          <p:cNvSpPr txBox="1">
            <a:spLocks/>
          </p:cNvSpPr>
          <p:nvPr/>
        </p:nvSpPr>
        <p:spPr bwMode="black">
          <a:xfrm>
            <a:off x="2199538" y="5199613"/>
            <a:ext cx="7729728" cy="651672"/>
          </a:xfrm>
          <a:prstGeom prst="rect">
            <a:avLst/>
          </a:prstGeom>
          <a:solidFill>
            <a:srgbClr val="FFFFFF"/>
          </a:solidFill>
          <a:ln w="31750" cap="sq">
            <a:solidFill>
              <a:srgbClr val="404040"/>
            </a:solidFill>
            <a:miter lim="800000"/>
          </a:ln>
        </p:spPr>
        <p:txBody>
          <a:bodyPr vert="horz" lIns="182880" tIns="182880" rIns="182880" bIns="182880" rtlCol="0" anchor="ctr">
            <a:normAutofit fontScale="90000" lnSpcReduction="20000"/>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dirty="0">
                <a:latin typeface="Gill Sans MT" panose="020B0502020104020203"/>
              </a:rPr>
              <a:t>EQUIPMENT RESERVE FUND</a:t>
            </a:r>
            <a:endParaRPr kumimoji="0" lang="en-US" sz="2800" b="0" i="0" u="none" strike="noStrike" kern="1200" cap="all" spc="200" normalizeH="0" baseline="0" noProof="0" dirty="0">
              <a:ln>
                <a:noFill/>
              </a:ln>
              <a:solidFill>
                <a:srgbClr val="262626"/>
              </a:solidFill>
              <a:effectLst/>
              <a:uLnTx/>
              <a:uFillTx/>
              <a:latin typeface="Gill Sans MT" panose="020B0502020104020203"/>
              <a:ea typeface="+mj-ea"/>
              <a:cs typeface="+mj-cs"/>
            </a:endParaRPr>
          </a:p>
        </p:txBody>
      </p:sp>
      <p:graphicFrame>
        <p:nvGraphicFramePr>
          <p:cNvPr id="20" name="Table 19">
            <a:extLst>
              <a:ext uri="{FF2B5EF4-FFF2-40B4-BE49-F238E27FC236}">
                <a16:creationId xmlns:a16="http://schemas.microsoft.com/office/drawing/2014/main" id="{DACD37B4-6C78-D15C-5EA4-C5AC7690E186}"/>
              </a:ext>
            </a:extLst>
          </p:cNvPr>
          <p:cNvGraphicFramePr>
            <a:graphicFrameLocks noGrp="1"/>
          </p:cNvGraphicFramePr>
          <p:nvPr>
            <p:extLst>
              <p:ext uri="{D42A27DB-BD31-4B8C-83A1-F6EECF244321}">
                <p14:modId xmlns:p14="http://schemas.microsoft.com/office/powerpoint/2010/main" val="1340591862"/>
              </p:ext>
            </p:extLst>
          </p:nvPr>
        </p:nvGraphicFramePr>
        <p:xfrm>
          <a:off x="356616" y="2067577"/>
          <a:ext cx="7114032" cy="1463040"/>
        </p:xfrm>
        <a:graphic>
          <a:graphicData uri="http://schemas.openxmlformats.org/drawingml/2006/table">
            <a:tbl>
              <a:tblPr/>
              <a:tblGrid>
                <a:gridCol w="3557016">
                  <a:extLst>
                    <a:ext uri="{9D8B030D-6E8A-4147-A177-3AD203B41FA5}">
                      <a16:colId xmlns:a16="http://schemas.microsoft.com/office/drawing/2014/main" val="2764108749"/>
                    </a:ext>
                  </a:extLst>
                </a:gridCol>
                <a:gridCol w="3557016">
                  <a:extLst>
                    <a:ext uri="{9D8B030D-6E8A-4147-A177-3AD203B41FA5}">
                      <a16:colId xmlns:a16="http://schemas.microsoft.com/office/drawing/2014/main" val="3352896358"/>
                    </a:ext>
                  </a:extLst>
                </a:gridCol>
              </a:tblGrid>
              <a:tr h="0">
                <a:tc>
                  <a:txBody>
                    <a:bodyPr/>
                    <a:lstStyle/>
                    <a:p>
                      <a:pPr>
                        <a:buNone/>
                      </a:pPr>
                      <a:r>
                        <a:rPr lang="en-US" u="sng" dirty="0"/>
                        <a:t>Equipment Reserve Activity</a:t>
                      </a:r>
                    </a:p>
                  </a:txBody>
                  <a:tcPr anchor="ctr">
                    <a:lnL>
                      <a:noFill/>
                    </a:lnL>
                    <a:lnR>
                      <a:noFill/>
                    </a:lnR>
                    <a:lnT>
                      <a:noFill/>
                    </a:lnT>
                    <a:lnB>
                      <a:noFill/>
                    </a:lnB>
                    <a:noFill/>
                  </a:tcPr>
                </a:tc>
                <a:tc>
                  <a:txBody>
                    <a:bodyPr/>
                    <a:lstStyle/>
                    <a:p>
                      <a:pPr>
                        <a:buNone/>
                      </a:pPr>
                      <a:r>
                        <a:rPr lang="en-US" u="sng" dirty="0"/>
                        <a:t>Amount</a:t>
                      </a:r>
                    </a:p>
                  </a:txBody>
                  <a:tcPr anchor="ctr">
                    <a:lnL>
                      <a:noFill/>
                    </a:lnL>
                    <a:lnR>
                      <a:noFill/>
                    </a:lnR>
                    <a:lnT>
                      <a:noFill/>
                    </a:lnT>
                    <a:lnB>
                      <a:noFill/>
                    </a:lnB>
                    <a:noFill/>
                  </a:tcPr>
                </a:tc>
                <a:extLst>
                  <a:ext uri="{0D108BD9-81ED-4DB2-BD59-A6C34878D82A}">
                    <a16:rowId xmlns:a16="http://schemas.microsoft.com/office/drawing/2014/main" val="3891445522"/>
                  </a:ext>
                </a:extLst>
              </a:tr>
              <a:tr h="0">
                <a:tc>
                  <a:txBody>
                    <a:bodyPr/>
                    <a:lstStyle/>
                    <a:p>
                      <a:pPr>
                        <a:buNone/>
                      </a:pPr>
                      <a:r>
                        <a:rPr lang="en-US" dirty="0"/>
                        <a:t>Beginning Balance as of 6/1</a:t>
                      </a:r>
                    </a:p>
                  </a:txBody>
                  <a:tcPr anchor="ctr">
                    <a:lnL>
                      <a:noFill/>
                    </a:lnL>
                    <a:lnR>
                      <a:noFill/>
                    </a:lnR>
                    <a:lnT>
                      <a:noFill/>
                    </a:lnT>
                    <a:lnB>
                      <a:noFill/>
                    </a:lnB>
                    <a:noFill/>
                  </a:tcPr>
                </a:tc>
                <a:tc>
                  <a:txBody>
                    <a:bodyPr/>
                    <a:lstStyle/>
                    <a:p>
                      <a:pPr>
                        <a:buNone/>
                      </a:pPr>
                      <a:r>
                        <a:rPr lang="en-US" dirty="0"/>
                        <a:t>$159,892</a:t>
                      </a:r>
                    </a:p>
                  </a:txBody>
                  <a:tcPr anchor="ctr">
                    <a:lnL>
                      <a:noFill/>
                    </a:lnL>
                    <a:lnR>
                      <a:noFill/>
                    </a:lnR>
                    <a:lnT>
                      <a:noFill/>
                    </a:lnT>
                    <a:lnB>
                      <a:noFill/>
                    </a:lnB>
                    <a:noFill/>
                  </a:tcPr>
                </a:tc>
                <a:extLst>
                  <a:ext uri="{0D108BD9-81ED-4DB2-BD59-A6C34878D82A}">
                    <a16:rowId xmlns:a16="http://schemas.microsoft.com/office/drawing/2014/main" val="2151908496"/>
                  </a:ext>
                </a:extLst>
              </a:tr>
              <a:tr h="0">
                <a:tc>
                  <a:txBody>
                    <a:bodyPr/>
                    <a:lstStyle/>
                    <a:p>
                      <a:pPr>
                        <a:buNone/>
                      </a:pPr>
                      <a:r>
                        <a:rPr lang="en-US" dirty="0"/>
                        <a:t>FY 2026–2027 Capital Projects</a:t>
                      </a:r>
                    </a:p>
                  </a:txBody>
                  <a:tcPr anchor="ctr">
                    <a:lnL>
                      <a:noFill/>
                    </a:lnL>
                    <a:lnR>
                      <a:noFill/>
                    </a:lnR>
                    <a:lnT>
                      <a:noFill/>
                    </a:lnT>
                    <a:lnB>
                      <a:noFill/>
                    </a:lnB>
                    <a:noFill/>
                  </a:tcPr>
                </a:tc>
                <a:tc>
                  <a:txBody>
                    <a:bodyPr/>
                    <a:lstStyle/>
                    <a:p>
                      <a:pPr>
                        <a:buNone/>
                      </a:pPr>
                      <a:r>
                        <a:rPr lang="en-US" dirty="0"/>
                        <a:t>($10,000)</a:t>
                      </a:r>
                    </a:p>
                  </a:txBody>
                  <a:tcPr anchor="ctr">
                    <a:lnL>
                      <a:noFill/>
                    </a:lnL>
                    <a:lnR>
                      <a:noFill/>
                    </a:lnR>
                    <a:lnT>
                      <a:noFill/>
                    </a:lnT>
                    <a:lnB>
                      <a:noFill/>
                    </a:lnB>
                    <a:noFill/>
                  </a:tcPr>
                </a:tc>
                <a:extLst>
                  <a:ext uri="{0D108BD9-81ED-4DB2-BD59-A6C34878D82A}">
                    <a16:rowId xmlns:a16="http://schemas.microsoft.com/office/drawing/2014/main" val="1465868929"/>
                  </a:ext>
                </a:extLst>
              </a:tr>
              <a:tr h="0">
                <a:tc>
                  <a:txBody>
                    <a:bodyPr/>
                    <a:lstStyle/>
                    <a:p>
                      <a:pPr>
                        <a:buNone/>
                      </a:pPr>
                      <a:r>
                        <a:rPr lang="en-US" b="1" dirty="0"/>
                        <a:t>Projected Ending Balance</a:t>
                      </a:r>
                      <a:endParaRPr lang="en-US" dirty="0"/>
                    </a:p>
                  </a:txBody>
                  <a:tcPr anchor="ctr">
                    <a:lnL>
                      <a:noFill/>
                    </a:lnL>
                    <a:lnR>
                      <a:noFill/>
                    </a:lnR>
                    <a:lnT>
                      <a:noFill/>
                    </a:lnT>
                    <a:lnB>
                      <a:noFill/>
                    </a:lnB>
                    <a:noFill/>
                  </a:tcPr>
                </a:tc>
                <a:tc>
                  <a:txBody>
                    <a:bodyPr/>
                    <a:lstStyle/>
                    <a:p>
                      <a:pPr>
                        <a:buNone/>
                      </a:pPr>
                      <a:r>
                        <a:rPr lang="en-US" b="1" dirty="0"/>
                        <a:t>$149,892</a:t>
                      </a:r>
                      <a:endParaRPr lang="en-US" dirty="0"/>
                    </a:p>
                  </a:txBody>
                  <a:tcPr anchor="ctr">
                    <a:lnL>
                      <a:noFill/>
                    </a:lnL>
                    <a:lnR>
                      <a:noFill/>
                    </a:lnR>
                    <a:lnT>
                      <a:noFill/>
                    </a:lnT>
                    <a:lnB>
                      <a:noFill/>
                    </a:lnB>
                    <a:noFill/>
                  </a:tcPr>
                </a:tc>
                <a:extLst>
                  <a:ext uri="{0D108BD9-81ED-4DB2-BD59-A6C34878D82A}">
                    <a16:rowId xmlns:a16="http://schemas.microsoft.com/office/drawing/2014/main" val="2642300585"/>
                  </a:ext>
                </a:extLst>
              </a:tr>
            </a:tbl>
          </a:graphicData>
        </a:graphic>
      </p:graphicFrame>
      <p:graphicFrame>
        <p:nvGraphicFramePr>
          <p:cNvPr id="21" name="Table 20">
            <a:extLst>
              <a:ext uri="{FF2B5EF4-FFF2-40B4-BE49-F238E27FC236}">
                <a16:creationId xmlns:a16="http://schemas.microsoft.com/office/drawing/2014/main" id="{1C4D9BEC-84F3-9F72-2984-1FE0753CBF43}"/>
              </a:ext>
            </a:extLst>
          </p:cNvPr>
          <p:cNvGraphicFramePr>
            <a:graphicFrameLocks noGrp="1"/>
          </p:cNvGraphicFramePr>
          <p:nvPr>
            <p:extLst>
              <p:ext uri="{D42A27DB-BD31-4B8C-83A1-F6EECF244321}">
                <p14:modId xmlns:p14="http://schemas.microsoft.com/office/powerpoint/2010/main" val="2893838172"/>
              </p:ext>
            </p:extLst>
          </p:nvPr>
        </p:nvGraphicFramePr>
        <p:xfrm>
          <a:off x="292608" y="238777"/>
          <a:ext cx="7259720" cy="1737360"/>
        </p:xfrm>
        <a:graphic>
          <a:graphicData uri="http://schemas.openxmlformats.org/drawingml/2006/table">
            <a:tbl>
              <a:tblPr/>
              <a:tblGrid>
                <a:gridCol w="3629860">
                  <a:extLst>
                    <a:ext uri="{9D8B030D-6E8A-4147-A177-3AD203B41FA5}">
                      <a16:colId xmlns:a16="http://schemas.microsoft.com/office/drawing/2014/main" val="4167734632"/>
                    </a:ext>
                  </a:extLst>
                </a:gridCol>
                <a:gridCol w="3629860">
                  <a:extLst>
                    <a:ext uri="{9D8B030D-6E8A-4147-A177-3AD203B41FA5}">
                      <a16:colId xmlns:a16="http://schemas.microsoft.com/office/drawing/2014/main" val="1530875460"/>
                    </a:ext>
                  </a:extLst>
                </a:gridCol>
              </a:tblGrid>
              <a:tr h="0">
                <a:tc>
                  <a:txBody>
                    <a:bodyPr/>
                    <a:lstStyle/>
                    <a:p>
                      <a:pPr>
                        <a:buNone/>
                      </a:pPr>
                      <a:r>
                        <a:rPr lang="en-US" u="sng" dirty="0"/>
                        <a:t>Project</a:t>
                      </a:r>
                    </a:p>
                  </a:txBody>
                  <a:tcPr anchor="ctr">
                    <a:lnL>
                      <a:noFill/>
                    </a:lnL>
                    <a:lnR>
                      <a:noFill/>
                    </a:lnR>
                    <a:lnT>
                      <a:noFill/>
                    </a:lnT>
                    <a:lnB>
                      <a:noFill/>
                    </a:lnB>
                    <a:noFill/>
                  </a:tcPr>
                </a:tc>
                <a:tc>
                  <a:txBody>
                    <a:bodyPr/>
                    <a:lstStyle/>
                    <a:p>
                      <a:pPr>
                        <a:buNone/>
                      </a:pPr>
                      <a:r>
                        <a:rPr lang="en-US" u="sng" dirty="0"/>
                        <a:t>Proposed Budget</a:t>
                      </a:r>
                    </a:p>
                  </a:txBody>
                  <a:tcPr anchor="ctr">
                    <a:lnL>
                      <a:noFill/>
                    </a:lnL>
                    <a:lnR>
                      <a:noFill/>
                    </a:lnR>
                    <a:lnT>
                      <a:noFill/>
                    </a:lnT>
                    <a:lnB>
                      <a:noFill/>
                    </a:lnB>
                    <a:noFill/>
                  </a:tcPr>
                </a:tc>
                <a:extLst>
                  <a:ext uri="{0D108BD9-81ED-4DB2-BD59-A6C34878D82A}">
                    <a16:rowId xmlns:a16="http://schemas.microsoft.com/office/drawing/2014/main" val="3330899027"/>
                  </a:ext>
                </a:extLst>
              </a:tr>
              <a:tr h="0">
                <a:tc>
                  <a:txBody>
                    <a:bodyPr/>
                    <a:lstStyle/>
                    <a:p>
                      <a:pPr>
                        <a:buNone/>
                      </a:pPr>
                      <a:r>
                        <a:rPr lang="en-US" dirty="0"/>
                        <a:t>Contingency </a:t>
                      </a:r>
                    </a:p>
                  </a:txBody>
                  <a:tcPr anchor="ctr">
                    <a:lnL>
                      <a:noFill/>
                    </a:lnL>
                    <a:lnR>
                      <a:noFill/>
                    </a:lnR>
                    <a:lnT>
                      <a:noFill/>
                    </a:lnT>
                    <a:lnB>
                      <a:noFill/>
                    </a:lnB>
                    <a:noFill/>
                  </a:tcPr>
                </a:tc>
                <a:tc>
                  <a:txBody>
                    <a:bodyPr/>
                    <a:lstStyle/>
                    <a:p>
                      <a:pPr>
                        <a:buNone/>
                      </a:pPr>
                      <a:r>
                        <a:rPr lang="en-US" b="1" dirty="0"/>
                        <a:t>$10,000</a:t>
                      </a:r>
                      <a:endParaRPr lang="en-US" dirty="0"/>
                    </a:p>
                  </a:txBody>
                  <a:tcPr anchor="ctr">
                    <a:lnL>
                      <a:noFill/>
                    </a:lnL>
                    <a:lnR>
                      <a:noFill/>
                    </a:lnR>
                    <a:lnT>
                      <a:noFill/>
                    </a:lnT>
                    <a:lnB>
                      <a:noFill/>
                    </a:lnB>
                    <a:noFill/>
                  </a:tcPr>
                </a:tc>
                <a:extLst>
                  <a:ext uri="{0D108BD9-81ED-4DB2-BD59-A6C34878D82A}">
                    <a16:rowId xmlns:a16="http://schemas.microsoft.com/office/drawing/2014/main" val="3269851487"/>
                  </a:ext>
                </a:extLst>
              </a:tr>
              <a:tr h="0">
                <a:tc>
                  <a:txBody>
                    <a:bodyPr/>
                    <a:lstStyle/>
                    <a:p>
                      <a:pPr>
                        <a:buNone/>
                      </a:pPr>
                      <a:endParaRPr lang="en-US" dirty="0"/>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extLst>
                  <a:ext uri="{0D108BD9-81ED-4DB2-BD59-A6C34878D82A}">
                    <a16:rowId xmlns:a16="http://schemas.microsoft.com/office/drawing/2014/main" val="3295578994"/>
                  </a:ext>
                </a:extLst>
              </a:tr>
              <a:tr h="0">
                <a:tc>
                  <a:txBody>
                    <a:bodyPr/>
                    <a:lstStyle/>
                    <a:p>
                      <a:pPr>
                        <a:buNone/>
                      </a:pPr>
                      <a:r>
                        <a:rPr lang="en-US" b="1" dirty="0"/>
                        <a:t>Total Equipment Reserve Expenditures</a:t>
                      </a:r>
                      <a:endParaRPr lang="en-US" dirty="0"/>
                    </a:p>
                  </a:txBody>
                  <a:tcPr anchor="ctr">
                    <a:lnL>
                      <a:noFill/>
                    </a:lnL>
                    <a:lnR>
                      <a:noFill/>
                    </a:lnR>
                    <a:lnT>
                      <a:noFill/>
                    </a:lnT>
                    <a:lnB>
                      <a:noFill/>
                    </a:lnB>
                    <a:noFill/>
                  </a:tcPr>
                </a:tc>
                <a:tc>
                  <a:txBody>
                    <a:bodyPr/>
                    <a:lstStyle/>
                    <a:p>
                      <a:pPr>
                        <a:buNone/>
                      </a:pPr>
                      <a:r>
                        <a:rPr lang="en-US" b="1" dirty="0"/>
                        <a:t>$10,000</a:t>
                      </a:r>
                      <a:endParaRPr lang="en-US" dirty="0"/>
                    </a:p>
                  </a:txBody>
                  <a:tcPr anchor="ctr">
                    <a:lnL>
                      <a:noFill/>
                    </a:lnL>
                    <a:lnR>
                      <a:noFill/>
                    </a:lnR>
                    <a:lnT>
                      <a:noFill/>
                    </a:lnT>
                    <a:lnB>
                      <a:noFill/>
                    </a:lnB>
                    <a:noFill/>
                  </a:tcPr>
                </a:tc>
                <a:extLst>
                  <a:ext uri="{0D108BD9-81ED-4DB2-BD59-A6C34878D82A}">
                    <a16:rowId xmlns:a16="http://schemas.microsoft.com/office/drawing/2014/main" val="3879167764"/>
                  </a:ext>
                </a:extLst>
              </a:tr>
            </a:tbl>
          </a:graphicData>
        </a:graphic>
      </p:graphicFrame>
      <p:sp>
        <p:nvSpPr>
          <p:cNvPr id="25" name="TextBox 24">
            <a:extLst>
              <a:ext uri="{FF2B5EF4-FFF2-40B4-BE49-F238E27FC236}">
                <a16:creationId xmlns:a16="http://schemas.microsoft.com/office/drawing/2014/main" id="{29B19230-EF01-5BAF-207D-26FB9ED2C581}"/>
              </a:ext>
            </a:extLst>
          </p:cNvPr>
          <p:cNvSpPr txBox="1"/>
          <p:nvPr/>
        </p:nvSpPr>
        <p:spPr>
          <a:xfrm>
            <a:off x="6094476" y="724771"/>
            <a:ext cx="5500116" cy="1938992"/>
          </a:xfrm>
          <a:prstGeom prst="rect">
            <a:avLst/>
          </a:prstGeom>
          <a:noFill/>
        </p:spPr>
        <p:txBody>
          <a:bodyPr wrap="square">
            <a:spAutoFit/>
          </a:bodyPr>
          <a:lstStyle/>
          <a:p>
            <a:pPr>
              <a:buNone/>
            </a:pPr>
            <a:r>
              <a:rPr lang="en-US" sz="2000" b="1" dirty="0"/>
              <a:t>Equipment Reserve Fund Purpose</a:t>
            </a:r>
            <a:endParaRPr lang="en-US" sz="2000" dirty="0"/>
          </a:p>
          <a:p>
            <a:pPr>
              <a:buNone/>
            </a:pPr>
            <a:r>
              <a:rPr lang="en-US" sz="2000" dirty="0"/>
              <a:t>The Equipment Reserve Fund is designated to repair and replace critical equipment necessary for the District's wastewater collection system, treatment plant operations, vehicle fleet, and technology infrastructure.</a:t>
            </a:r>
          </a:p>
        </p:txBody>
      </p:sp>
    </p:spTree>
    <p:extLst>
      <p:ext uri="{BB962C8B-B14F-4D97-AF65-F5344CB8AC3E}">
        <p14:creationId xmlns:p14="http://schemas.microsoft.com/office/powerpoint/2010/main" val="3445618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8455</TotalTime>
  <Words>1060</Words>
  <Application>Microsoft Office PowerPoint</Application>
  <PresentationFormat>Widescreen</PresentationFormat>
  <Paragraphs>168</Paragraphs>
  <Slides>14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0" baseType="lpstr">
      <vt:lpstr>Aptos</vt:lpstr>
      <vt:lpstr>Arial</vt:lpstr>
      <vt:lpstr>Calibri</vt:lpstr>
      <vt:lpstr>Gill Sans MT</vt:lpstr>
      <vt:lpstr>Office Theme</vt:lpstr>
      <vt:lpstr>Microsoft Excel Worksheet</vt:lpstr>
      <vt:lpstr>FY 2026–2027 Proposed Budget</vt:lpstr>
      <vt:lpstr>Budget Overview</vt:lpstr>
      <vt:lpstr>Revenue &amp; Expenditure Discussion</vt:lpstr>
      <vt:lpstr>FY 2026-2027 Revenue Projection Summary</vt:lpstr>
      <vt:lpstr>FY 2026-2027 Operating Expenditure Projection Summary</vt:lpstr>
      <vt:lpstr>Salaries &amp; Benefits</vt:lpstr>
      <vt:lpstr>Reserve Policy Update</vt:lpstr>
      <vt:lpstr>PowerPoint Presentation</vt:lpstr>
      <vt:lpstr>PowerPoint Presentation</vt:lpstr>
      <vt:lpstr>PowerPoint Presentation</vt:lpstr>
      <vt:lpstr>PowerPoint Presentation</vt:lpstr>
      <vt:lpstr>Current District Investments</vt:lpstr>
      <vt:lpstr>Projected Reserve Fund Category Balances on June 1,2026 </vt:lpstr>
      <vt:lpstr>Projected Reserve Fund Category Balances on June 30,2027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Admin Manager</dc:creator>
  <cp:keywords/>
  <dc:description>generated using python-pptx</dc:description>
  <cp:lastModifiedBy>Kristina Fillmore</cp:lastModifiedBy>
  <cp:revision>3</cp:revision>
  <cp:lastPrinted>2026-07-10T17:27:32Z</cp:lastPrinted>
  <dcterms:created xsi:type="dcterms:W3CDTF">2013-01-27T09:14:16Z</dcterms:created>
  <dcterms:modified xsi:type="dcterms:W3CDTF">2026-07-13T16:11:38Z</dcterms:modified>
  <cp:category/>
</cp:coreProperties>
</file>