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78" r:id="rId5"/>
    <p:sldId id="257" r:id="rId6"/>
    <p:sldId id="279" r:id="rId7"/>
    <p:sldId id="280" r:id="rId8"/>
    <p:sldId id="283" r:id="rId9"/>
    <p:sldId id="281" r:id="rId10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BB23"/>
    <a:srgbClr val="92BECA"/>
    <a:srgbClr val="FFFFFF"/>
    <a:srgbClr val="A6A6A6"/>
    <a:srgbClr val="595959"/>
    <a:srgbClr val="FFFF00"/>
    <a:srgbClr val="586EA6"/>
    <a:srgbClr val="81BCC7"/>
    <a:srgbClr val="80BBCA"/>
    <a:srgbClr val="40B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03" autoAdjust="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0F1F77-0FDD-4CEF-8CE3-6596D7ED62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17D54E-8100-4872-8AF0-39F3727FB2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DCD1BDF1-0C23-4D6E-BDB6-D83614E7CB3F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D969E-2A1B-455E-95FB-AB399A2DE6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70D06-6511-4CAC-8503-A52685CE16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54622E74-4A44-4A58-9D54-EB108DAEC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855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C1758F17-591D-4FAE-B71A-8A081249D769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62DF6859-042C-4B80-873A-544528B0A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2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bg1">
                <a:lumMod val="75000"/>
              </a:schemeClr>
            </a:gs>
            <a:gs pos="28000">
              <a:schemeClr val="tx1">
                <a:lumMod val="50000"/>
                <a:lumOff val="50000"/>
              </a:schemeClr>
            </a:gs>
            <a:gs pos="98000">
              <a:schemeClr val="tx1">
                <a:lumMod val="75000"/>
                <a:lumOff val="2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3EA8470-A4B0-4D85-98ED-0A822041BAB0}"/>
              </a:ext>
            </a:extLst>
          </p:cNvPr>
          <p:cNvSpPr/>
          <p:nvPr userDrawn="1"/>
        </p:nvSpPr>
        <p:spPr>
          <a:xfrm>
            <a:off x="3289874" y="4668819"/>
            <a:ext cx="8902126" cy="1427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180598-73E8-41A4-A29B-4E29C2791D7E}"/>
              </a:ext>
            </a:extLst>
          </p:cNvPr>
          <p:cNvSpPr/>
          <p:nvPr userDrawn="1"/>
        </p:nvSpPr>
        <p:spPr>
          <a:xfrm>
            <a:off x="3289874" y="761997"/>
            <a:ext cx="8902126" cy="38322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C24467-2B73-4438-AD75-4AE0A86FA910}"/>
              </a:ext>
            </a:extLst>
          </p:cNvPr>
          <p:cNvSpPr/>
          <p:nvPr userDrawn="1"/>
        </p:nvSpPr>
        <p:spPr>
          <a:xfrm>
            <a:off x="0" y="761998"/>
            <a:ext cx="3200400" cy="5334001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622" y="1298448"/>
            <a:ext cx="7187529" cy="2922551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622" y="4876090"/>
            <a:ext cx="7187529" cy="91440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19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D1906FD-7264-467E-8A95-6A1598BBAE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83974" y="2684769"/>
            <a:ext cx="4213601" cy="52183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1D9479BE-4889-4C54-8C9E-50648BC0238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684769"/>
            <a:ext cx="4731990" cy="52183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8CBEFBB2-2C32-4339-A0D7-FE21D732939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3225243"/>
            <a:ext cx="4731991" cy="2764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9D350AFD-FA04-40B5-BB0C-750B91312F9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783974" y="3225243"/>
            <a:ext cx="4213601" cy="2764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6811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78439C3-2539-4484-8848-B8140826D7D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783974" y="2684769"/>
            <a:ext cx="4235826" cy="33045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AC8FBFBF-CD25-4076-8A61-06DD30C0489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84768"/>
            <a:ext cx="4731991" cy="33045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2323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04486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864110"/>
            <a:ext cx="2947482" cy="1822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54FB1F0-6244-4B59-A42E-7B0515D37C8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52920" y="2686640"/>
            <a:ext cx="2947481" cy="32441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52A72E56-7D9E-4CDE-9E60-7770E79CF6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69268" y="864111"/>
            <a:ext cx="7486120" cy="5066714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40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65B3165-6F10-4D0F-9BC8-B4C451444D6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62466" y="2684770"/>
            <a:ext cx="1259814" cy="33045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0EC084C-1181-4416-B55B-179995FCEE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83974" y="2684770"/>
            <a:ext cx="9120217" cy="33045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6095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287810" y="2526525"/>
            <a:ext cx="1090597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46007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AA5E670-4D55-43E7-A5BE-FE9C80961E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32163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tx1">
              <a:lumMod val="6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624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2043953"/>
            <a:ext cx="2947482" cy="3681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90160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op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287810" y="2526525"/>
            <a:ext cx="1090597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0772FB0-32ED-4DB8-9F56-587A5BEF3F2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83974" y="2684770"/>
            <a:ext cx="9120216" cy="3304549"/>
          </a:xfrm>
        </p:spPr>
        <p:txBody>
          <a:bodyPr anchor="ctr" anchorCtr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 cap="none" spc="0" baseline="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2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2316194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90D47E-B3B8-440E-9F42-8E8BF157EBFB}"/>
              </a:ext>
            </a:extLst>
          </p:cNvPr>
          <p:cNvSpPr/>
          <p:nvPr userDrawn="1"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3566" y="2345167"/>
            <a:ext cx="2947482" cy="33763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F71A73-3F86-47BC-8F23-CF55E86418C3}"/>
              </a:ext>
            </a:extLst>
          </p:cNvPr>
          <p:cNvSpPr/>
          <p:nvPr userDrawn="1"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51134" y="860611"/>
            <a:ext cx="7315200" cy="512064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CA5BF5-DE7F-4460-817D-AE1BAC336C92}"/>
              </a:ext>
            </a:extLst>
          </p:cNvPr>
          <p:cNvSpPr/>
          <p:nvPr userDrawn="1"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733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and 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04486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2043953"/>
            <a:ext cx="2947482" cy="3681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69268" y="864108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71F6AA6-44A2-4F03-9FFE-66D0E2F0C92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740240" y="864108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1AAA51A-AC54-4EAF-98E6-2A338021A4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869268" y="3481577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525DB2A-A40E-4DE5-8DA6-5FB847C0F0D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740240" y="3481577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38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s_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-1" y="2526525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3200401" y="2526525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0" y="758952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4" y="2637691"/>
            <a:ext cx="2431210" cy="3347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1815866" y="2526524"/>
            <a:ext cx="376134" cy="356795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7275" y="2638425"/>
            <a:ext cx="8091488" cy="33464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90954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s Title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527125" y="2524913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9118064" y="2524912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9118063" y="765851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958" y="2641544"/>
            <a:ext cx="2431210" cy="3347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5348" y="2531097"/>
            <a:ext cx="376134" cy="35679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203" y="2633375"/>
            <a:ext cx="8091488" cy="33464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66022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_by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FEA5CF-263B-4BE3-8A0F-4F64C91A3E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B4BDF-0731-43A1-9FA4-B813CCABFFBD}"/>
              </a:ext>
            </a:extLst>
          </p:cNvPr>
          <p:cNvSpPr/>
          <p:nvPr userDrawn="1"/>
        </p:nvSpPr>
        <p:spPr>
          <a:xfrm>
            <a:off x="0" y="2661238"/>
            <a:ext cx="4044464" cy="313131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E936B2-F67D-47E2-B4EF-BFB09DFAE723}"/>
              </a:ext>
            </a:extLst>
          </p:cNvPr>
          <p:cNvSpPr/>
          <p:nvPr userDrawn="1"/>
        </p:nvSpPr>
        <p:spPr>
          <a:xfrm>
            <a:off x="7746025" y="1065452"/>
            <a:ext cx="4445977" cy="472709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D99AE2-0582-4909-A290-DE0718ED189B}"/>
              </a:ext>
            </a:extLst>
          </p:cNvPr>
          <p:cNvSpPr/>
          <p:nvPr userDrawn="1"/>
        </p:nvSpPr>
        <p:spPr>
          <a:xfrm>
            <a:off x="2" y="1065451"/>
            <a:ext cx="4044465" cy="1478849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F68EA6-727E-4DCD-8AC2-A483CE5A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76" y="2795380"/>
            <a:ext cx="3369512" cy="2880230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3000" noProof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C504EF3-1237-4467-9FD5-E0E43C1BA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29197" y="1206481"/>
            <a:ext cx="4079631" cy="446912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668056DE-DA3F-41EF-A93F-C50A4A789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101814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410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2" r:id="rId4"/>
    <p:sldLayoutId id="2147483676" r:id="rId5"/>
    <p:sldLayoutId id="2147483677" r:id="rId6"/>
    <p:sldLayoutId id="2147483673" r:id="rId7"/>
    <p:sldLayoutId id="2147483678" r:id="rId8"/>
    <p:sldLayoutId id="2147483674" r:id="rId9"/>
    <p:sldLayoutId id="2147483682" r:id="rId10"/>
    <p:sldLayoutId id="2147483684" r:id="rId11"/>
    <p:sldLayoutId id="2147483680" r:id="rId12"/>
    <p:sldLayoutId id="2147483683" r:id="rId13"/>
    <p:sldLayoutId id="2147483679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blackGray">
      <p:bgPr>
        <a:gradFill flip="none" rotWithShape="1">
          <a:gsLst>
            <a:gs pos="0">
              <a:schemeClr val="tx1">
                <a:lumMod val="50000"/>
              </a:schemeClr>
            </a:gs>
            <a:gs pos="49000">
              <a:schemeClr val="tx1">
                <a:lumMod val="50000"/>
              </a:schemeClr>
            </a:gs>
            <a:gs pos="97000">
              <a:schemeClr val="bg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B9AC2C2-8572-458B-92E0-FCFC56DAF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61998"/>
            <a:ext cx="3200400" cy="533400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Graphic 4" descr="Group">
            <a:extLst>
              <a:ext uri="{FF2B5EF4-FFF2-40B4-BE49-F238E27FC236}">
                <a16:creationId xmlns:a16="http://schemas.microsoft.com/office/drawing/2014/main" id="{AEE3CC4A-1C1A-47EE-A13F-126EC5A997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808200" y="2636998"/>
            <a:ext cx="1584000" cy="1584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2B5859-9D6F-46C0-ABF0-023C6B741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9874" y="761997"/>
            <a:ext cx="8902126" cy="38322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21E24A-B45F-4E84-817F-A0D105887F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Public Hearing for Job Vacancies, recruitment, and retention efforts known as AB 2561</a:t>
            </a:r>
            <a:endParaRPr lang="en-Z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9E9A52-DC4D-4073-B101-9B4108DAA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9874" y="4668819"/>
            <a:ext cx="8902126" cy="1427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335499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Hearing Order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B7BBBB-2BD7-1581-AD27-94FF4F99F79C}"/>
              </a:ext>
            </a:extLst>
          </p:cNvPr>
          <p:cNvSpPr txBox="1"/>
          <p:nvPr/>
        </p:nvSpPr>
        <p:spPr>
          <a:xfrm>
            <a:off x="2013528" y="2724728"/>
            <a:ext cx="774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1. Open Public Hearing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0932D4-5AB0-D503-438C-6A7F1A2F97EB}"/>
              </a:ext>
            </a:extLst>
          </p:cNvPr>
          <p:cNvSpPr txBox="1"/>
          <p:nvPr/>
        </p:nvSpPr>
        <p:spPr>
          <a:xfrm>
            <a:off x="2045854" y="3237346"/>
            <a:ext cx="774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2. Receive staff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961319-C49B-0E58-A2FF-4A54DD242A17}"/>
              </a:ext>
            </a:extLst>
          </p:cNvPr>
          <p:cNvSpPr txBox="1"/>
          <p:nvPr/>
        </p:nvSpPr>
        <p:spPr>
          <a:xfrm>
            <a:off x="2050474" y="3786909"/>
            <a:ext cx="774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3. Open the floor for public comment-In person and Online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CC055-5171-6166-3130-BBEFFCB8D022}"/>
              </a:ext>
            </a:extLst>
          </p:cNvPr>
          <p:cNvSpPr txBox="1"/>
          <p:nvPr/>
        </p:nvSpPr>
        <p:spPr>
          <a:xfrm>
            <a:off x="2064329" y="4364181"/>
            <a:ext cx="774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4. Close public hearing</a:t>
            </a: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54D-9175-400E-B871-6D5F8540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 2561 Addressing Vacancies for Public Sector Employers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D8FACD-9581-E35A-E8D5-1818917186AC}"/>
              </a:ext>
            </a:extLst>
          </p:cNvPr>
          <p:cNvSpPr txBox="1"/>
          <p:nvPr/>
        </p:nvSpPr>
        <p:spPr>
          <a:xfrm>
            <a:off x="2013527" y="4230255"/>
            <a:ext cx="821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1. Hold an annual public hearing prior to budget adoption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399C31-E779-F6C9-AF91-5240AB45606C}"/>
              </a:ext>
            </a:extLst>
          </p:cNvPr>
          <p:cNvSpPr txBox="1"/>
          <p:nvPr/>
        </p:nvSpPr>
        <p:spPr>
          <a:xfrm>
            <a:off x="1999672" y="4650509"/>
            <a:ext cx="821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2. Present status of vacancies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70A1B-950B-0444-A714-DC6787EDF7A1}"/>
              </a:ext>
            </a:extLst>
          </p:cNvPr>
          <p:cNvSpPr txBox="1"/>
          <p:nvPr/>
        </p:nvSpPr>
        <p:spPr>
          <a:xfrm>
            <a:off x="2013527" y="5458691"/>
            <a:ext cx="821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4. Describe recruitment and retention efforts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01EC63-EC8A-4450-C32B-02DBB37C5010}"/>
              </a:ext>
            </a:extLst>
          </p:cNvPr>
          <p:cNvSpPr txBox="1"/>
          <p:nvPr/>
        </p:nvSpPr>
        <p:spPr>
          <a:xfrm>
            <a:off x="1999671" y="5066146"/>
            <a:ext cx="821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3. Identify obstacles in the hiring process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53A614-7AFB-623A-770D-D0E499D909A7}"/>
              </a:ext>
            </a:extLst>
          </p:cNvPr>
          <p:cNvSpPr txBox="1"/>
          <p:nvPr/>
        </p:nvSpPr>
        <p:spPr>
          <a:xfrm>
            <a:off x="2008908" y="5888181"/>
            <a:ext cx="821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5. Recognize employee organization 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797CAF-686E-F85B-8E09-2E2391983DE2}"/>
              </a:ext>
            </a:extLst>
          </p:cNvPr>
          <p:cNvSpPr txBox="1"/>
          <p:nvPr/>
        </p:nvSpPr>
        <p:spPr>
          <a:xfrm>
            <a:off x="1625600" y="2687782"/>
            <a:ext cx="9079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On September 22, 2024, Governor Newsom signed AB 2561 into law to amend the Meyers-Milias-Brown Act and create a new obligation for public agencies to publicly address the status of their vacancies. As a basis for the new requirements, the California Legislature determined that vacancies are a widespread and can be a significant problem in the public sector. Vacancies require employees to take on heavier workloads, resulting in burnout and increased turnover, which could negatively impact the delivery of public </a:t>
            </a:r>
            <a:r>
              <a:rPr lang="en-US" sz="1200" dirty="0"/>
              <a:t>service</a:t>
            </a:r>
            <a:r>
              <a:rPr lang="en-US" dirty="0"/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964CD-3014-0192-43EA-5BDFC93762D0}"/>
              </a:ext>
            </a:extLst>
          </p:cNvPr>
          <p:cNvSpPr txBox="1"/>
          <p:nvPr/>
        </p:nvSpPr>
        <p:spPr>
          <a:xfrm>
            <a:off x="2105891" y="3906982"/>
            <a:ext cx="172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bg2">
                    <a:lumMod val="50000"/>
                  </a:schemeClr>
                </a:solidFill>
              </a:rPr>
              <a:t>Compliance</a:t>
            </a:r>
          </a:p>
        </p:txBody>
      </p:sp>
    </p:spTree>
    <p:extLst>
      <p:ext uri="{BB962C8B-B14F-4D97-AF65-F5344CB8AC3E}">
        <p14:creationId xmlns:p14="http://schemas.microsoft.com/office/powerpoint/2010/main" val="425248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C7E61-57A5-469D-4542-0CA6C583E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C9009-EF3F-AB2B-6DED-E6395996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Staff Level and Potential Vacancy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C6512D-60FA-652D-9BA1-439D03969CBE}"/>
              </a:ext>
            </a:extLst>
          </p:cNvPr>
          <p:cNvSpPr txBox="1"/>
          <p:nvPr/>
        </p:nvSpPr>
        <p:spPr>
          <a:xfrm>
            <a:off x="1874981" y="2641600"/>
            <a:ext cx="9079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All staff are employees of MSD   (nonunionized)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6334A5-81ED-300B-4C02-A6B3EADF67DE}"/>
              </a:ext>
            </a:extLst>
          </p:cNvPr>
          <p:cNvSpPr txBox="1"/>
          <p:nvPr/>
        </p:nvSpPr>
        <p:spPr>
          <a:xfrm>
            <a:off x="1898074" y="2960254"/>
            <a:ext cx="9079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Fiscal Year 26/27 – 7 budgeted positions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08FA6E-D299-E530-4653-56513D019374}"/>
              </a:ext>
            </a:extLst>
          </p:cNvPr>
          <p:cNvSpPr txBox="1"/>
          <p:nvPr/>
        </p:nvSpPr>
        <p:spPr>
          <a:xfrm>
            <a:off x="3749964" y="3325091"/>
            <a:ext cx="54586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Administration Manager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Operations Manager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Collections Supervisor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Accounting/Clerk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Operator I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Operator II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Office Assistant</a:t>
            </a:r>
            <a:endParaRPr lang="en-US" dirty="0">
              <a:solidFill>
                <a:schemeClr val="accent3">
                  <a:lumMod val="90000"/>
                  <a:lumOff val="1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4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CCE97-C330-73AC-27D6-EAC96285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Recruitment, Retention Efforts, and Obstacles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4009F0-0E05-ACB6-F384-F117544BB4A4}"/>
              </a:ext>
            </a:extLst>
          </p:cNvPr>
          <p:cNvSpPr txBox="1"/>
          <p:nvPr/>
        </p:nvSpPr>
        <p:spPr>
          <a:xfrm>
            <a:off x="2036064" y="4212336"/>
            <a:ext cx="9262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MSD has retained 2 full time and 1 part time administration positions. One position with over 11 years, 1 position with 4 years, and part time with 3 years of employment.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7E7680-AB4E-25A4-AFCA-EEAA87BC1756}"/>
              </a:ext>
            </a:extLst>
          </p:cNvPr>
          <p:cNvSpPr txBox="1"/>
          <p:nvPr/>
        </p:nvSpPr>
        <p:spPr>
          <a:xfrm>
            <a:off x="1725168" y="2557272"/>
            <a:ext cx="9262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Over the last few years, recruitment and retention efforts in the public sector have grown increasingly competitive as public agencies race to hire from scarce application pools qualified employees.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3A12F3-0C90-D091-51DE-23859EFA0C4A}"/>
              </a:ext>
            </a:extLst>
          </p:cNvPr>
          <p:cNvSpPr txBox="1"/>
          <p:nvPr/>
        </p:nvSpPr>
        <p:spPr>
          <a:xfrm>
            <a:off x="2039112" y="3749040"/>
            <a:ext cx="9262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MSD has retained 4 certified wastewater operators. Two positions with over 11 years of employment, 1 at over 5 years, and 1 with almost a year.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1AC0FD-9F0D-8B21-0117-5082437EE195}"/>
              </a:ext>
            </a:extLst>
          </p:cNvPr>
          <p:cNvSpPr txBox="1"/>
          <p:nvPr/>
        </p:nvSpPr>
        <p:spPr>
          <a:xfrm>
            <a:off x="2048256" y="4672584"/>
            <a:ext cx="9262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MSD adopted a salary structure on August 8, 2024 aimed at aligning our salaries with the competitive industry market rates. This scale is to be reviewed annually for potential adjustments.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3B920-A46E-4982-F615-F451239EFCEB}"/>
              </a:ext>
            </a:extLst>
          </p:cNvPr>
          <p:cNvSpPr txBox="1"/>
          <p:nvPr/>
        </p:nvSpPr>
        <p:spPr>
          <a:xfrm>
            <a:off x="2054352" y="5135880"/>
            <a:ext cx="9262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MSD offers a generous benefit package to all full-time employees which include: Health benefits for employee and dependents covered at 100%, </a:t>
            </a:r>
            <a:r>
              <a:rPr lang="en-US" sz="1400" dirty="0" err="1">
                <a:solidFill>
                  <a:schemeClr val="tx2">
                    <a:lumMod val="50000"/>
                  </a:schemeClr>
                </a:solidFill>
              </a:rPr>
              <a:t>CalPers</a:t>
            </a: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 retirement employer contributions, vacation/sick leave.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6A7313-163E-36F8-767D-2377951B8369}"/>
              </a:ext>
            </a:extLst>
          </p:cNvPr>
          <p:cNvSpPr txBox="1"/>
          <p:nvPr/>
        </p:nvSpPr>
        <p:spPr>
          <a:xfrm>
            <a:off x="2048256" y="3474720"/>
            <a:ext cx="9262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MSD District Managers are authorized by the Board to hire qualified candidates when needed.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C9E157-E4D3-FC95-422F-3B5200F5114C}"/>
              </a:ext>
            </a:extLst>
          </p:cNvPr>
          <p:cNvSpPr txBox="1"/>
          <p:nvPr/>
        </p:nvSpPr>
        <p:spPr>
          <a:xfrm>
            <a:off x="2063496" y="5583936"/>
            <a:ext cx="9262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No changes to policies, procedures, or recruitment activities are needed at this time to remove obstacles in the hiring process.</a:t>
            </a:r>
          </a:p>
        </p:txBody>
      </p:sp>
    </p:spTree>
    <p:extLst>
      <p:ext uri="{BB962C8B-B14F-4D97-AF65-F5344CB8AC3E}">
        <p14:creationId xmlns:p14="http://schemas.microsoft.com/office/powerpoint/2010/main" val="262708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545BC-BFD3-55F1-F230-BEAF243A8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26E1-5A0D-D4B7-E4F3-873E0A10D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MSD Organizational Chart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E177C1A-3503-E702-553C-FBB51DB74D42}"/>
              </a:ext>
            </a:extLst>
          </p:cNvPr>
          <p:cNvSpPr/>
          <p:nvPr/>
        </p:nvSpPr>
        <p:spPr>
          <a:xfrm>
            <a:off x="5689600" y="2752436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Board of Directors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CE948C-B15D-3F02-03D5-B72E350FDE02}"/>
              </a:ext>
            </a:extLst>
          </p:cNvPr>
          <p:cNvCxnSpPr>
            <a:cxnSpLocks/>
            <a:stCxn id="4" idx="4"/>
            <a:endCxn id="7" idx="0"/>
          </p:cNvCxnSpPr>
          <p:nvPr/>
        </p:nvCxnSpPr>
        <p:spPr>
          <a:xfrm flipH="1">
            <a:off x="3883891" y="3666836"/>
            <a:ext cx="2262909" cy="309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C9FE88D-498C-E231-555E-06400330C1D2}"/>
              </a:ext>
            </a:extLst>
          </p:cNvPr>
          <p:cNvSpPr/>
          <p:nvPr/>
        </p:nvSpPr>
        <p:spPr>
          <a:xfrm>
            <a:off x="3426691" y="3976255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Admin Manager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010D47-5708-3822-EBD3-DCBEF0761E02}"/>
              </a:ext>
            </a:extLst>
          </p:cNvPr>
          <p:cNvSpPr/>
          <p:nvPr/>
        </p:nvSpPr>
        <p:spPr>
          <a:xfrm>
            <a:off x="8081818" y="4008583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Ops</a:t>
            </a:r>
          </a:p>
          <a:p>
            <a:pPr algn="ctr"/>
            <a:r>
              <a:rPr lang="en-US" sz="900" dirty="0"/>
              <a:t>Manager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39D366-579E-C5AD-73BA-B32E8CAD534B}"/>
              </a:ext>
            </a:extLst>
          </p:cNvPr>
          <p:cNvCxnSpPr>
            <a:stCxn id="4" idx="4"/>
            <a:endCxn id="10" idx="0"/>
          </p:cNvCxnSpPr>
          <p:nvPr/>
        </p:nvCxnSpPr>
        <p:spPr>
          <a:xfrm>
            <a:off x="6146800" y="3666836"/>
            <a:ext cx="2392218" cy="341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107D87-0F9D-F8F6-01BB-2C589A836A3B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6146800" y="3666836"/>
            <a:ext cx="0" cy="665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7C81BCDA-B752-A1D5-C7FA-BCE3DF38C244}"/>
              </a:ext>
            </a:extLst>
          </p:cNvPr>
          <p:cNvSpPr/>
          <p:nvPr/>
        </p:nvSpPr>
        <p:spPr>
          <a:xfrm>
            <a:off x="5675746" y="4040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Legal Counsel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F28D06A-6DA1-4C16-DE08-DF4C16D9BF1E}"/>
              </a:ext>
            </a:extLst>
          </p:cNvPr>
          <p:cNvCxnSpPr>
            <a:cxnSpLocks/>
          </p:cNvCxnSpPr>
          <p:nvPr/>
        </p:nvCxnSpPr>
        <p:spPr>
          <a:xfrm>
            <a:off x="3879273" y="4812145"/>
            <a:ext cx="0" cy="7666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035ADB63-296F-8E17-E008-83D9746CA147}"/>
              </a:ext>
            </a:extLst>
          </p:cNvPr>
          <p:cNvSpPr/>
          <p:nvPr/>
        </p:nvSpPr>
        <p:spPr>
          <a:xfrm>
            <a:off x="2632364" y="5301672"/>
            <a:ext cx="914400" cy="612648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Accounting Clerk</a:t>
            </a: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4A61588D-A40E-87D0-CB6F-5329F98F5E81}"/>
              </a:ext>
            </a:extLst>
          </p:cNvPr>
          <p:cNvSpPr/>
          <p:nvPr/>
        </p:nvSpPr>
        <p:spPr>
          <a:xfrm>
            <a:off x="4299527" y="5297054"/>
            <a:ext cx="914400" cy="612648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Office Assistant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61057B-0225-A128-689F-4B02CDCD850F}"/>
              </a:ext>
            </a:extLst>
          </p:cNvPr>
          <p:cNvCxnSpPr>
            <a:stCxn id="27" idx="3"/>
            <a:endCxn id="28" idx="1"/>
          </p:cNvCxnSpPr>
          <p:nvPr/>
        </p:nvCxnSpPr>
        <p:spPr>
          <a:xfrm flipV="1">
            <a:off x="3546764" y="5603378"/>
            <a:ext cx="752763" cy="4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4D92DB-B2BC-FE17-FB93-94EAFA272538}"/>
              </a:ext>
            </a:extLst>
          </p:cNvPr>
          <p:cNvCxnSpPr>
            <a:cxnSpLocks/>
            <a:stCxn id="10" idx="4"/>
          </p:cNvCxnSpPr>
          <p:nvPr/>
        </p:nvCxnSpPr>
        <p:spPr>
          <a:xfrm>
            <a:off x="8539018" y="4922983"/>
            <a:ext cx="0" cy="738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owchart: Alternate Process 42">
            <a:extLst>
              <a:ext uri="{FF2B5EF4-FFF2-40B4-BE49-F238E27FC236}">
                <a16:creationId xmlns:a16="http://schemas.microsoft.com/office/drawing/2014/main" id="{D2C26158-3D7D-BA6A-9F2C-AC8711CD1073}"/>
              </a:ext>
            </a:extLst>
          </p:cNvPr>
          <p:cNvSpPr/>
          <p:nvPr/>
        </p:nvSpPr>
        <p:spPr>
          <a:xfrm>
            <a:off x="7278255" y="5366327"/>
            <a:ext cx="914400" cy="612648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Collections </a:t>
            </a:r>
          </a:p>
          <a:p>
            <a:pPr algn="ctr"/>
            <a:r>
              <a:rPr lang="en-US" sz="900" dirty="0"/>
              <a:t>Supervisor</a:t>
            </a:r>
          </a:p>
        </p:txBody>
      </p:sp>
      <p:sp>
        <p:nvSpPr>
          <p:cNvPr id="44" name="Flowchart: Alternate Process 43">
            <a:extLst>
              <a:ext uri="{FF2B5EF4-FFF2-40B4-BE49-F238E27FC236}">
                <a16:creationId xmlns:a16="http://schemas.microsoft.com/office/drawing/2014/main" id="{282A3188-D6A3-BE80-2F6C-748D32D31497}"/>
              </a:ext>
            </a:extLst>
          </p:cNvPr>
          <p:cNvSpPr/>
          <p:nvPr/>
        </p:nvSpPr>
        <p:spPr>
          <a:xfrm>
            <a:off x="8866909" y="5357091"/>
            <a:ext cx="914400" cy="612648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Operator II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DA4E7ED-4F0F-4980-830C-97EA66C54751}"/>
              </a:ext>
            </a:extLst>
          </p:cNvPr>
          <p:cNvCxnSpPr>
            <a:cxnSpLocks/>
            <a:stCxn id="43" idx="3"/>
            <a:endCxn id="44" idx="1"/>
          </p:cNvCxnSpPr>
          <p:nvPr/>
        </p:nvCxnSpPr>
        <p:spPr>
          <a:xfrm flipV="1">
            <a:off x="8192655" y="5663415"/>
            <a:ext cx="67425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7181541-290E-C839-1D5D-391837BB49D7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9781309" y="5663414"/>
            <a:ext cx="58189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E59BB02F-482A-0F7E-CD8D-043EA805B497}"/>
              </a:ext>
            </a:extLst>
          </p:cNvPr>
          <p:cNvSpPr/>
          <p:nvPr/>
        </p:nvSpPr>
        <p:spPr>
          <a:xfrm>
            <a:off x="10363477" y="5326611"/>
            <a:ext cx="914400" cy="612648"/>
          </a:xfrm>
          <a:prstGeom prst="flowChartAlternate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Operator I</a:t>
            </a:r>
          </a:p>
        </p:txBody>
      </p:sp>
    </p:spTree>
    <p:extLst>
      <p:ext uri="{BB962C8B-B14F-4D97-AF65-F5344CB8AC3E}">
        <p14:creationId xmlns:p14="http://schemas.microsoft.com/office/powerpoint/2010/main" val="114013078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18">
      <a:dk1>
        <a:srgbClr val="FFFFFF"/>
      </a:dk1>
      <a:lt1>
        <a:sysClr val="window" lastClr="FFFFFF"/>
      </a:lt1>
      <a:dk2>
        <a:srgbClr val="454545"/>
      </a:dk2>
      <a:lt2>
        <a:srgbClr val="595959"/>
      </a:lt2>
      <a:accent1>
        <a:srgbClr val="586EA6"/>
      </a:accent1>
      <a:accent2>
        <a:srgbClr val="B71E42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00915908_Getting to know your classmate_RVA_v3.potx" id="{3AB90CC0-EE9A-4719-A10E-2B9C37D95451}" vid="{F0D04700-138B-4F65-8F40-43A8301C62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225736-1374-4CAC-8B19-47C9871FFC7D}">
  <ds:schemaRefs>
    <ds:schemaRef ds:uri="http://schemas.microsoft.com/office/2006/documentManagement/types"/>
    <ds:schemaRef ds:uri="16c05727-aa75-4e4a-9b5f-8a80a1165891"/>
    <ds:schemaRef ds:uri="http://schemas.microsoft.com/office/2006/metadata/properties"/>
    <ds:schemaRef ds:uri="http://purl.org/dc/terms/"/>
    <ds:schemaRef ds:uri="http://purl.org/dc/dcmitype/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C3F4922-B139-402E-9C20-CC7FB72E5B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A50BC3-FC9F-491A-A65B-E638982E3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Getting to know your classmate</Template>
  <TotalTime>2448</TotalTime>
  <Words>446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Wingdings</vt:lpstr>
      <vt:lpstr>Wingdings 2</vt:lpstr>
      <vt:lpstr>Frame</vt:lpstr>
      <vt:lpstr>Public Hearing for Job Vacancies, recruitment, and retention efforts known as AB 2561</vt:lpstr>
      <vt:lpstr>Public Hearing Order</vt:lpstr>
      <vt:lpstr>AB 2561 Addressing Vacancies for Public Sector Employers</vt:lpstr>
      <vt:lpstr>Current Staff Level and Potential Vacancy</vt:lpstr>
      <vt:lpstr>Recruitment, Retention Efforts, and Obstacles</vt:lpstr>
      <vt:lpstr>Proposed MSD Organizational Chart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Fillmore</dc:creator>
  <cp:lastModifiedBy>Kristina Fillmore</cp:lastModifiedBy>
  <cp:revision>4</cp:revision>
  <cp:lastPrinted>2026-07-10T16:41:32Z</cp:lastPrinted>
  <dcterms:created xsi:type="dcterms:W3CDTF">2025-06-25T21:48:51Z</dcterms:created>
  <dcterms:modified xsi:type="dcterms:W3CDTF">2026-07-10T16:57:18Z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