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omments/modernComment_106_A7EF22BB.xml" ContentType="application/vnd.ms-powerpoint.comments+xml"/>
  <Override PartName="/ppt/comments/modernComment_109_674AC4E.xml" ContentType="application/vnd.ms-powerpoint.comment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4404" r:id="rId3"/>
  </p:sldMasterIdLst>
  <p:notesMasterIdLst>
    <p:notesMasterId r:id="rId35"/>
  </p:notesMasterIdLst>
  <p:handoutMasterIdLst>
    <p:handoutMasterId r:id="rId36"/>
  </p:handoutMasterIdLst>
  <p:sldIdLst>
    <p:sldId id="491" r:id="rId4"/>
    <p:sldId id="266" r:id="rId5"/>
    <p:sldId id="523" r:id="rId6"/>
    <p:sldId id="524" r:id="rId7"/>
    <p:sldId id="393" r:id="rId8"/>
    <p:sldId id="601" r:id="rId9"/>
    <p:sldId id="609" r:id="rId10"/>
    <p:sldId id="613" r:id="rId11"/>
    <p:sldId id="612" r:id="rId12"/>
    <p:sldId id="626" r:id="rId13"/>
    <p:sldId id="603" r:id="rId14"/>
    <p:sldId id="624" r:id="rId15"/>
    <p:sldId id="258" r:id="rId16"/>
    <p:sldId id="261" r:id="rId17"/>
    <p:sldId id="262" r:id="rId18"/>
    <p:sldId id="265" r:id="rId19"/>
    <p:sldId id="267" r:id="rId20"/>
    <p:sldId id="637" r:id="rId21"/>
    <p:sldId id="629" r:id="rId22"/>
    <p:sldId id="625" r:id="rId23"/>
    <p:sldId id="615" r:id="rId24"/>
    <p:sldId id="628" r:id="rId25"/>
    <p:sldId id="614" r:id="rId26"/>
    <p:sldId id="617" r:id="rId27"/>
    <p:sldId id="618" r:id="rId28"/>
    <p:sldId id="619" r:id="rId29"/>
    <p:sldId id="620" r:id="rId30"/>
    <p:sldId id="621" r:id="rId31"/>
    <p:sldId id="586" r:id="rId32"/>
    <p:sldId id="355" r:id="rId33"/>
    <p:sldId id="588" r:id="rId34"/>
  </p:sldIdLst>
  <p:sldSz cx="9144000" cy="6858000" type="screen4x3"/>
  <p:notesSz cx="7102475" cy="9388475"/>
  <p:defaultTextStyle>
    <a:defPPr>
      <a:defRPr lang="en-US"/>
    </a:defPPr>
    <a:lvl1pPr algn="l" rtl="0" eaLnBrk="0" fontAlgn="base" hangingPunct="0">
      <a:spcBef>
        <a:spcPct val="0"/>
      </a:spcBef>
      <a:spcAft>
        <a:spcPct val="0"/>
      </a:spcAft>
      <a:defRPr sz="2000" b="1"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000" b="1"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000" b="1"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000" b="1"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000" b="1"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000" b="1"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000" b="1"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000" b="1"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000" b="1"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62AC30-7F1C-67DF-B856-4984BB607312}" name="Patrick Scott" initials="PS" userId="S::patrick@blackwater-eng.com::6a74ac1f-db8e-4228-81c2-e28cbde82e6b" providerId="AD"/>
  <p188:author id="{D28B5594-0638-C993-4C0D-17CFE94F1555}" name="Schaelene Rollins" initials="SR" userId="1298b6bea9ced97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am"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87" autoAdjust="0"/>
    <p:restoredTop sz="88735" autoAdjust="0"/>
  </p:normalViewPr>
  <p:slideViewPr>
    <p:cSldViewPr>
      <p:cViewPr varScale="1">
        <p:scale>
          <a:sx n="110" d="100"/>
          <a:sy n="110" d="100"/>
        </p:scale>
        <p:origin x="2040" y="10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8/10/relationships/authors" Targe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comments/modernComment_106_A7EF22BB.xml><?xml version="1.0" encoding="utf-8"?>
<p188:cmLst xmlns:a="http://schemas.openxmlformats.org/drawingml/2006/main" xmlns:r="http://schemas.openxmlformats.org/officeDocument/2006/relationships" xmlns:p188="http://schemas.microsoft.com/office/powerpoint/2018/8/main">
  <p188:cm id="{DA194A27-9FE2-42E9-92F4-7DB38FEC7836}" authorId="{6D62AC30-7F1C-67DF-B856-4984BB607312}" status="resolved" created="2024-08-08T00:24:30.459">
    <ac:txMkLst xmlns:ac="http://schemas.microsoft.com/office/drawing/2013/main/command">
      <pc:docMk xmlns:pc="http://schemas.microsoft.com/office/powerpoint/2013/main/command"/>
      <pc:sldMk xmlns:pc="http://schemas.microsoft.com/office/powerpoint/2013/main/command" cId="2817467067" sldId="262"/>
      <ac:spMk id="3" creationId="{BB4B68F2-D8CB-357F-9335-78D6EF20F0CD}"/>
      <ac:txMk cp="24" len="248">
        <ac:context len="273" hash="2930958498"/>
      </ac:txMk>
    </ac:txMkLst>
    <p188:pos x="8107017" y="609462"/>
    <p188:txBody>
      <a:bodyPr/>
      <a:lstStyle/>
      <a:p>
        <a:r>
          <a:rPr lang="en-US"/>
          <a:t>Change made</a:t>
        </a:r>
      </a:p>
    </p188:txBody>
  </p188:cm>
</p188:cmLst>
</file>

<file path=ppt/comments/modernComment_109_674AC4E.xml><?xml version="1.0" encoding="utf-8"?>
<p188:cmLst xmlns:a="http://schemas.openxmlformats.org/drawingml/2006/main" xmlns:r="http://schemas.openxmlformats.org/officeDocument/2006/relationships" xmlns:p188="http://schemas.microsoft.com/office/powerpoint/2018/8/main">
  <p188:cm id="{7E82514D-B1E8-4EB1-A2C4-4AB02ADAE529}" authorId="{6D62AC30-7F1C-67DF-B856-4984BB607312}" status="resolved" created="2024-08-08T00:29:44.591">
    <ac:txMkLst xmlns:ac="http://schemas.microsoft.com/office/drawing/2013/main/command">
      <pc:docMk xmlns:pc="http://schemas.microsoft.com/office/powerpoint/2013/main/command"/>
      <pc:sldMk xmlns:pc="http://schemas.microsoft.com/office/powerpoint/2013/main/command" cId="108309582" sldId="265"/>
      <ac:spMk id="3" creationId="{076F6B2A-7F5B-CE1C-504A-E1DCE243DEF8}"/>
      <ac:txMk cp="111" len="155">
        <ac:context len="267" hash="53730408"/>
      </ac:txMk>
    </ac:txMkLst>
    <p188:pos x="7053470" y="609462"/>
    <p188:txBody>
      <a:bodyPr/>
      <a:lstStyle/>
      <a:p>
        <a:r>
          <a:rPr lang="en-US"/>
          <a:t>Change made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F0CBB0-5744-42FA-9743-0677EB38BF3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3FDE706-0FDD-4083-9688-464483E693EA}">
      <dgm:prSet phldrT="[Text]" custT="1"/>
      <dgm:spPr/>
      <dgm:t>
        <a:bodyPr/>
        <a:lstStyle/>
        <a:p>
          <a:r>
            <a:rPr lang="en-US" sz="1800" b="1" dirty="0"/>
            <a:t>Revenue Sufficiency</a:t>
          </a:r>
        </a:p>
      </dgm:t>
    </dgm:pt>
    <dgm:pt modelId="{81C8F4F8-44B7-4E19-B589-7261E21F9E04}" type="parTrans" cxnId="{03BF9007-1D29-4B28-9EA8-3D5C5DFFC11E}">
      <dgm:prSet/>
      <dgm:spPr/>
      <dgm:t>
        <a:bodyPr/>
        <a:lstStyle/>
        <a:p>
          <a:endParaRPr lang="en-US" sz="1800" b="1"/>
        </a:p>
      </dgm:t>
    </dgm:pt>
    <dgm:pt modelId="{743A0C62-4997-4DA3-8C4F-022A4AE4D7FF}" type="sibTrans" cxnId="{03BF9007-1D29-4B28-9EA8-3D5C5DFFC11E}">
      <dgm:prSet custT="1"/>
      <dgm:spPr/>
      <dgm:t>
        <a:bodyPr/>
        <a:lstStyle/>
        <a:p>
          <a:endParaRPr lang="en-US" sz="1800" b="1"/>
        </a:p>
      </dgm:t>
    </dgm:pt>
    <dgm:pt modelId="{B731A4B9-45A0-4E8F-A431-4F520239F1F3}">
      <dgm:prSet phldrT="[Text]" custT="1"/>
      <dgm:spPr/>
      <dgm:t>
        <a:bodyPr/>
        <a:lstStyle/>
        <a:p>
          <a:r>
            <a:rPr lang="en-US" sz="1800" b="1" dirty="0"/>
            <a:t>Simple &amp; Logical</a:t>
          </a:r>
        </a:p>
      </dgm:t>
    </dgm:pt>
    <dgm:pt modelId="{8001D3D0-B5A5-4B0C-B7DE-8503D0AF1D8F}" type="parTrans" cxnId="{0AD2043F-2BE4-4893-ABBB-DF3479771853}">
      <dgm:prSet/>
      <dgm:spPr/>
      <dgm:t>
        <a:bodyPr/>
        <a:lstStyle/>
        <a:p>
          <a:endParaRPr lang="en-US" sz="1800" b="1"/>
        </a:p>
      </dgm:t>
    </dgm:pt>
    <dgm:pt modelId="{32513C5B-29AB-404F-870A-E87ADFB56459}" type="sibTrans" cxnId="{0AD2043F-2BE4-4893-ABBB-DF3479771853}">
      <dgm:prSet custT="1"/>
      <dgm:spPr/>
      <dgm:t>
        <a:bodyPr/>
        <a:lstStyle/>
        <a:p>
          <a:endParaRPr lang="en-US" sz="1800" b="1"/>
        </a:p>
      </dgm:t>
    </dgm:pt>
    <dgm:pt modelId="{333DD4FC-538C-4ECC-B7B2-782B3270CA91}">
      <dgm:prSet phldrT="[Text]" custT="1"/>
      <dgm:spPr/>
      <dgm:t>
        <a:bodyPr/>
        <a:lstStyle/>
        <a:p>
          <a:r>
            <a:rPr lang="en-US" sz="1800" b="1" dirty="0"/>
            <a:t>Utility Billing Compatible</a:t>
          </a:r>
        </a:p>
      </dgm:t>
    </dgm:pt>
    <dgm:pt modelId="{B597679E-4008-41EE-8EAE-1094CDE70BB9}" type="parTrans" cxnId="{9ABB6A64-3F09-477E-9FED-B18068EA16B5}">
      <dgm:prSet/>
      <dgm:spPr/>
      <dgm:t>
        <a:bodyPr/>
        <a:lstStyle/>
        <a:p>
          <a:endParaRPr lang="en-US" sz="1800" b="1"/>
        </a:p>
      </dgm:t>
    </dgm:pt>
    <dgm:pt modelId="{9D13031D-5BFB-4636-B306-4A69C9F05D7C}" type="sibTrans" cxnId="{9ABB6A64-3F09-477E-9FED-B18068EA16B5}">
      <dgm:prSet custT="1"/>
      <dgm:spPr/>
      <dgm:t>
        <a:bodyPr/>
        <a:lstStyle/>
        <a:p>
          <a:endParaRPr lang="en-US" sz="1800" b="1"/>
        </a:p>
      </dgm:t>
    </dgm:pt>
    <dgm:pt modelId="{DB99EA70-94F7-4897-9E03-1302E2312433}">
      <dgm:prSet phldrT="[Text]" custT="1"/>
      <dgm:spPr/>
      <dgm:t>
        <a:bodyPr/>
        <a:lstStyle/>
        <a:p>
          <a:r>
            <a:rPr lang="en-US" sz="1800" b="1" dirty="0"/>
            <a:t>Signal Value of Service</a:t>
          </a:r>
        </a:p>
      </dgm:t>
    </dgm:pt>
    <dgm:pt modelId="{4A43610E-99D9-47CB-9140-A6C92A1BF8D7}" type="parTrans" cxnId="{0CFEB125-6CB0-44A1-A92D-54DBC1FDB9B4}">
      <dgm:prSet/>
      <dgm:spPr/>
      <dgm:t>
        <a:bodyPr/>
        <a:lstStyle/>
        <a:p>
          <a:endParaRPr lang="en-US" sz="1800" b="1"/>
        </a:p>
      </dgm:t>
    </dgm:pt>
    <dgm:pt modelId="{76618830-8874-4644-BF7E-44EEBE6CB4E6}" type="sibTrans" cxnId="{0CFEB125-6CB0-44A1-A92D-54DBC1FDB9B4}">
      <dgm:prSet custT="1"/>
      <dgm:spPr/>
      <dgm:t>
        <a:bodyPr/>
        <a:lstStyle/>
        <a:p>
          <a:endParaRPr lang="en-US" sz="1800" b="1"/>
        </a:p>
      </dgm:t>
    </dgm:pt>
    <dgm:pt modelId="{E3E9F266-2276-4CF4-8766-83F057D7573E}">
      <dgm:prSet phldrT="[Text]" custT="1"/>
      <dgm:spPr/>
      <dgm:t>
        <a:bodyPr/>
        <a:lstStyle/>
        <a:p>
          <a:r>
            <a:rPr lang="en-US" sz="1800" b="1" dirty="0"/>
            <a:t>Support District Goals</a:t>
          </a:r>
        </a:p>
      </dgm:t>
    </dgm:pt>
    <dgm:pt modelId="{6F2ACAB3-7A91-4930-AC71-0F2C51E36AC3}" type="parTrans" cxnId="{0651D0DE-2BCD-49DB-BB9F-0FC03F6C1899}">
      <dgm:prSet/>
      <dgm:spPr/>
      <dgm:t>
        <a:bodyPr/>
        <a:lstStyle/>
        <a:p>
          <a:endParaRPr lang="en-US" sz="1800" b="1"/>
        </a:p>
      </dgm:t>
    </dgm:pt>
    <dgm:pt modelId="{E1A94EEF-717E-4DBF-8637-74CEA703E700}" type="sibTrans" cxnId="{0651D0DE-2BCD-49DB-BB9F-0FC03F6C1899}">
      <dgm:prSet custT="1"/>
      <dgm:spPr/>
      <dgm:t>
        <a:bodyPr/>
        <a:lstStyle/>
        <a:p>
          <a:endParaRPr lang="en-US" sz="1800" b="1"/>
        </a:p>
      </dgm:t>
    </dgm:pt>
    <dgm:pt modelId="{3D60D12D-526D-44E5-B5B7-13A2594A9FCE}" type="pres">
      <dgm:prSet presAssocID="{96F0CBB0-5744-42FA-9743-0677EB38BF39}" presName="cycle" presStyleCnt="0">
        <dgm:presLayoutVars>
          <dgm:dir/>
          <dgm:resizeHandles val="exact"/>
        </dgm:presLayoutVars>
      </dgm:prSet>
      <dgm:spPr/>
    </dgm:pt>
    <dgm:pt modelId="{CF65D17C-4ACF-4032-9BE8-763B97F88B4B}" type="pres">
      <dgm:prSet presAssocID="{53FDE706-0FDD-4083-9688-464483E693EA}" presName="node" presStyleLbl="node1" presStyleIdx="0" presStyleCnt="5">
        <dgm:presLayoutVars>
          <dgm:bulletEnabled val="1"/>
        </dgm:presLayoutVars>
      </dgm:prSet>
      <dgm:spPr/>
    </dgm:pt>
    <dgm:pt modelId="{7ACF1BE7-B68D-4E01-B52F-FEBA1B0C3EB8}" type="pres">
      <dgm:prSet presAssocID="{743A0C62-4997-4DA3-8C4F-022A4AE4D7FF}" presName="sibTrans" presStyleLbl="sibTrans2D1" presStyleIdx="0" presStyleCnt="5"/>
      <dgm:spPr/>
    </dgm:pt>
    <dgm:pt modelId="{B4827E37-81AD-4378-AE18-EF0D5D5C52A1}" type="pres">
      <dgm:prSet presAssocID="{743A0C62-4997-4DA3-8C4F-022A4AE4D7FF}" presName="connectorText" presStyleLbl="sibTrans2D1" presStyleIdx="0" presStyleCnt="5"/>
      <dgm:spPr/>
    </dgm:pt>
    <dgm:pt modelId="{A40C8484-F603-4A63-9603-FB2549EB7CB5}" type="pres">
      <dgm:prSet presAssocID="{B731A4B9-45A0-4E8F-A431-4F520239F1F3}" presName="node" presStyleLbl="node1" presStyleIdx="1" presStyleCnt="5">
        <dgm:presLayoutVars>
          <dgm:bulletEnabled val="1"/>
        </dgm:presLayoutVars>
      </dgm:prSet>
      <dgm:spPr/>
    </dgm:pt>
    <dgm:pt modelId="{0781B9BE-C52D-4257-B527-5361DFA13AAB}" type="pres">
      <dgm:prSet presAssocID="{32513C5B-29AB-404F-870A-E87ADFB56459}" presName="sibTrans" presStyleLbl="sibTrans2D1" presStyleIdx="1" presStyleCnt="5"/>
      <dgm:spPr/>
    </dgm:pt>
    <dgm:pt modelId="{FBCA74A2-EFB7-4A8A-B25B-36CFF2BD9BBE}" type="pres">
      <dgm:prSet presAssocID="{32513C5B-29AB-404F-870A-E87ADFB56459}" presName="connectorText" presStyleLbl="sibTrans2D1" presStyleIdx="1" presStyleCnt="5"/>
      <dgm:spPr/>
    </dgm:pt>
    <dgm:pt modelId="{A2E76760-7891-456B-AA93-0E65A6DC2544}" type="pres">
      <dgm:prSet presAssocID="{333DD4FC-538C-4ECC-B7B2-782B3270CA91}" presName="node" presStyleLbl="node1" presStyleIdx="2" presStyleCnt="5">
        <dgm:presLayoutVars>
          <dgm:bulletEnabled val="1"/>
        </dgm:presLayoutVars>
      </dgm:prSet>
      <dgm:spPr/>
    </dgm:pt>
    <dgm:pt modelId="{5CE6D196-FC56-46B9-8F0F-B3F772AAD139}" type="pres">
      <dgm:prSet presAssocID="{9D13031D-5BFB-4636-B306-4A69C9F05D7C}" presName="sibTrans" presStyleLbl="sibTrans2D1" presStyleIdx="2" presStyleCnt="5"/>
      <dgm:spPr/>
    </dgm:pt>
    <dgm:pt modelId="{1A4B4C7B-788F-48F4-818E-2F5DFC7470BB}" type="pres">
      <dgm:prSet presAssocID="{9D13031D-5BFB-4636-B306-4A69C9F05D7C}" presName="connectorText" presStyleLbl="sibTrans2D1" presStyleIdx="2" presStyleCnt="5"/>
      <dgm:spPr/>
    </dgm:pt>
    <dgm:pt modelId="{5058D847-A5DD-432B-9C02-4DA397A82345}" type="pres">
      <dgm:prSet presAssocID="{DB99EA70-94F7-4897-9E03-1302E2312433}" presName="node" presStyleLbl="node1" presStyleIdx="3" presStyleCnt="5">
        <dgm:presLayoutVars>
          <dgm:bulletEnabled val="1"/>
        </dgm:presLayoutVars>
      </dgm:prSet>
      <dgm:spPr/>
    </dgm:pt>
    <dgm:pt modelId="{80BFEAEF-D99B-4C76-A3D7-A13F2C1F1116}" type="pres">
      <dgm:prSet presAssocID="{76618830-8874-4644-BF7E-44EEBE6CB4E6}" presName="sibTrans" presStyleLbl="sibTrans2D1" presStyleIdx="3" presStyleCnt="5"/>
      <dgm:spPr/>
    </dgm:pt>
    <dgm:pt modelId="{5E6A7DB9-B32E-403D-B24B-CAA87CF77F57}" type="pres">
      <dgm:prSet presAssocID="{76618830-8874-4644-BF7E-44EEBE6CB4E6}" presName="connectorText" presStyleLbl="sibTrans2D1" presStyleIdx="3" presStyleCnt="5"/>
      <dgm:spPr/>
    </dgm:pt>
    <dgm:pt modelId="{D70A2124-4A6E-4348-B9AD-9B7B5D23F71C}" type="pres">
      <dgm:prSet presAssocID="{E3E9F266-2276-4CF4-8766-83F057D7573E}" presName="node" presStyleLbl="node1" presStyleIdx="4" presStyleCnt="5">
        <dgm:presLayoutVars>
          <dgm:bulletEnabled val="1"/>
        </dgm:presLayoutVars>
      </dgm:prSet>
      <dgm:spPr/>
    </dgm:pt>
    <dgm:pt modelId="{918154EB-6D77-40D7-8CA3-4D3542AC4E18}" type="pres">
      <dgm:prSet presAssocID="{E1A94EEF-717E-4DBF-8637-74CEA703E700}" presName="sibTrans" presStyleLbl="sibTrans2D1" presStyleIdx="4" presStyleCnt="5"/>
      <dgm:spPr/>
    </dgm:pt>
    <dgm:pt modelId="{E074BA4B-4E67-4EBA-8FE7-AD567FA1312C}" type="pres">
      <dgm:prSet presAssocID="{E1A94EEF-717E-4DBF-8637-74CEA703E700}" presName="connectorText" presStyleLbl="sibTrans2D1" presStyleIdx="4" presStyleCnt="5"/>
      <dgm:spPr/>
    </dgm:pt>
  </dgm:ptLst>
  <dgm:cxnLst>
    <dgm:cxn modelId="{C97C0400-E031-4DCD-9596-E2F76EAA9A40}" type="presOf" srcId="{B731A4B9-45A0-4E8F-A431-4F520239F1F3}" destId="{A40C8484-F603-4A63-9603-FB2549EB7CB5}" srcOrd="0" destOrd="0" presId="urn:microsoft.com/office/officeart/2005/8/layout/cycle2"/>
    <dgm:cxn modelId="{20119D00-429A-4AF8-8496-092CBA4B462F}" type="presOf" srcId="{E1A94EEF-717E-4DBF-8637-74CEA703E700}" destId="{E074BA4B-4E67-4EBA-8FE7-AD567FA1312C}" srcOrd="1" destOrd="0" presId="urn:microsoft.com/office/officeart/2005/8/layout/cycle2"/>
    <dgm:cxn modelId="{03BF9007-1D29-4B28-9EA8-3D5C5DFFC11E}" srcId="{96F0CBB0-5744-42FA-9743-0677EB38BF39}" destId="{53FDE706-0FDD-4083-9688-464483E693EA}" srcOrd="0" destOrd="0" parTransId="{81C8F4F8-44B7-4E19-B589-7261E21F9E04}" sibTransId="{743A0C62-4997-4DA3-8C4F-022A4AE4D7FF}"/>
    <dgm:cxn modelId="{64F82419-6CF2-4EC8-987B-B51B8396B476}" type="presOf" srcId="{E1A94EEF-717E-4DBF-8637-74CEA703E700}" destId="{918154EB-6D77-40D7-8CA3-4D3542AC4E18}" srcOrd="0" destOrd="0" presId="urn:microsoft.com/office/officeart/2005/8/layout/cycle2"/>
    <dgm:cxn modelId="{0CFEB125-6CB0-44A1-A92D-54DBC1FDB9B4}" srcId="{96F0CBB0-5744-42FA-9743-0677EB38BF39}" destId="{DB99EA70-94F7-4897-9E03-1302E2312433}" srcOrd="3" destOrd="0" parTransId="{4A43610E-99D9-47CB-9140-A6C92A1BF8D7}" sibTransId="{76618830-8874-4644-BF7E-44EEBE6CB4E6}"/>
    <dgm:cxn modelId="{0AD2043F-2BE4-4893-ABBB-DF3479771853}" srcId="{96F0CBB0-5744-42FA-9743-0677EB38BF39}" destId="{B731A4B9-45A0-4E8F-A431-4F520239F1F3}" srcOrd="1" destOrd="0" parTransId="{8001D3D0-B5A5-4B0C-B7DE-8503D0AF1D8F}" sibTransId="{32513C5B-29AB-404F-870A-E87ADFB56459}"/>
    <dgm:cxn modelId="{9ABB6A64-3F09-477E-9FED-B18068EA16B5}" srcId="{96F0CBB0-5744-42FA-9743-0677EB38BF39}" destId="{333DD4FC-538C-4ECC-B7B2-782B3270CA91}" srcOrd="2" destOrd="0" parTransId="{B597679E-4008-41EE-8EAE-1094CDE70BB9}" sibTransId="{9D13031D-5BFB-4636-B306-4A69C9F05D7C}"/>
    <dgm:cxn modelId="{3DF4984E-7A83-4927-ACDA-19920FB0D2C1}" type="presOf" srcId="{9D13031D-5BFB-4636-B306-4A69C9F05D7C}" destId="{5CE6D196-FC56-46B9-8F0F-B3F772AAD139}" srcOrd="0" destOrd="0" presId="urn:microsoft.com/office/officeart/2005/8/layout/cycle2"/>
    <dgm:cxn modelId="{4BCF4455-BEC7-4669-BDAD-7D312BB284BC}" type="presOf" srcId="{DB99EA70-94F7-4897-9E03-1302E2312433}" destId="{5058D847-A5DD-432B-9C02-4DA397A82345}" srcOrd="0" destOrd="0" presId="urn:microsoft.com/office/officeart/2005/8/layout/cycle2"/>
    <dgm:cxn modelId="{F6BDEBA8-C86B-4866-99F1-CE82501FC1D9}" type="presOf" srcId="{333DD4FC-538C-4ECC-B7B2-782B3270CA91}" destId="{A2E76760-7891-456B-AA93-0E65A6DC2544}" srcOrd="0" destOrd="0" presId="urn:microsoft.com/office/officeart/2005/8/layout/cycle2"/>
    <dgm:cxn modelId="{034F1BAA-2EEE-40DB-B363-65136D82E8E1}" type="presOf" srcId="{32513C5B-29AB-404F-870A-E87ADFB56459}" destId="{FBCA74A2-EFB7-4A8A-B25B-36CFF2BD9BBE}" srcOrd="1" destOrd="0" presId="urn:microsoft.com/office/officeart/2005/8/layout/cycle2"/>
    <dgm:cxn modelId="{56314BAB-2156-4DD7-9815-0F066C3300C4}" type="presOf" srcId="{32513C5B-29AB-404F-870A-E87ADFB56459}" destId="{0781B9BE-C52D-4257-B527-5361DFA13AAB}" srcOrd="0" destOrd="0" presId="urn:microsoft.com/office/officeart/2005/8/layout/cycle2"/>
    <dgm:cxn modelId="{7BC467AE-5932-46BA-A8E6-D3D90A118E04}" type="presOf" srcId="{743A0C62-4997-4DA3-8C4F-022A4AE4D7FF}" destId="{7ACF1BE7-B68D-4E01-B52F-FEBA1B0C3EB8}" srcOrd="0" destOrd="0" presId="urn:microsoft.com/office/officeart/2005/8/layout/cycle2"/>
    <dgm:cxn modelId="{BA6289B0-853D-4BF0-B522-C2BBCB068FD5}" type="presOf" srcId="{E3E9F266-2276-4CF4-8766-83F057D7573E}" destId="{D70A2124-4A6E-4348-B9AD-9B7B5D23F71C}" srcOrd="0" destOrd="0" presId="urn:microsoft.com/office/officeart/2005/8/layout/cycle2"/>
    <dgm:cxn modelId="{9EA478B5-00AC-480D-8A42-2B3531C71355}" type="presOf" srcId="{76618830-8874-4644-BF7E-44EEBE6CB4E6}" destId="{5E6A7DB9-B32E-403D-B24B-CAA87CF77F57}" srcOrd="1" destOrd="0" presId="urn:microsoft.com/office/officeart/2005/8/layout/cycle2"/>
    <dgm:cxn modelId="{927119B9-2AE1-49CC-BB3B-7E9126426393}" type="presOf" srcId="{76618830-8874-4644-BF7E-44EEBE6CB4E6}" destId="{80BFEAEF-D99B-4C76-A3D7-A13F2C1F1116}" srcOrd="0" destOrd="0" presId="urn:microsoft.com/office/officeart/2005/8/layout/cycle2"/>
    <dgm:cxn modelId="{046184C9-923E-4F51-A17B-EF124485C029}" type="presOf" srcId="{96F0CBB0-5744-42FA-9743-0677EB38BF39}" destId="{3D60D12D-526D-44E5-B5B7-13A2594A9FCE}" srcOrd="0" destOrd="0" presId="urn:microsoft.com/office/officeart/2005/8/layout/cycle2"/>
    <dgm:cxn modelId="{FA0291C9-648F-41E3-B911-180556A0BCF5}" type="presOf" srcId="{743A0C62-4997-4DA3-8C4F-022A4AE4D7FF}" destId="{B4827E37-81AD-4378-AE18-EF0D5D5C52A1}" srcOrd="1" destOrd="0" presId="urn:microsoft.com/office/officeart/2005/8/layout/cycle2"/>
    <dgm:cxn modelId="{0651D0DE-2BCD-49DB-BB9F-0FC03F6C1899}" srcId="{96F0CBB0-5744-42FA-9743-0677EB38BF39}" destId="{E3E9F266-2276-4CF4-8766-83F057D7573E}" srcOrd="4" destOrd="0" parTransId="{6F2ACAB3-7A91-4930-AC71-0F2C51E36AC3}" sibTransId="{E1A94EEF-717E-4DBF-8637-74CEA703E700}"/>
    <dgm:cxn modelId="{FE9AFAE9-CA05-4858-A367-D6D09B23A9C0}" type="presOf" srcId="{9D13031D-5BFB-4636-B306-4A69C9F05D7C}" destId="{1A4B4C7B-788F-48F4-818E-2F5DFC7470BB}" srcOrd="1" destOrd="0" presId="urn:microsoft.com/office/officeart/2005/8/layout/cycle2"/>
    <dgm:cxn modelId="{C4ED1EEE-B9D9-4D72-ABED-4FAC2240C03C}" type="presOf" srcId="{53FDE706-0FDD-4083-9688-464483E693EA}" destId="{CF65D17C-4ACF-4032-9BE8-763B97F88B4B}" srcOrd="0" destOrd="0" presId="urn:microsoft.com/office/officeart/2005/8/layout/cycle2"/>
    <dgm:cxn modelId="{27B65A70-EB25-430B-BBCF-3DB26CCAE8C4}" type="presParOf" srcId="{3D60D12D-526D-44E5-B5B7-13A2594A9FCE}" destId="{CF65D17C-4ACF-4032-9BE8-763B97F88B4B}" srcOrd="0" destOrd="0" presId="urn:microsoft.com/office/officeart/2005/8/layout/cycle2"/>
    <dgm:cxn modelId="{7FDA3529-9836-4991-840E-CFFEBAAB4281}" type="presParOf" srcId="{3D60D12D-526D-44E5-B5B7-13A2594A9FCE}" destId="{7ACF1BE7-B68D-4E01-B52F-FEBA1B0C3EB8}" srcOrd="1" destOrd="0" presId="urn:microsoft.com/office/officeart/2005/8/layout/cycle2"/>
    <dgm:cxn modelId="{BACC7AAE-2086-4D51-9AFE-3FF82D07DF3A}" type="presParOf" srcId="{7ACF1BE7-B68D-4E01-B52F-FEBA1B0C3EB8}" destId="{B4827E37-81AD-4378-AE18-EF0D5D5C52A1}" srcOrd="0" destOrd="0" presId="urn:microsoft.com/office/officeart/2005/8/layout/cycle2"/>
    <dgm:cxn modelId="{39083A01-0E27-46F6-B606-2D084D56DB9F}" type="presParOf" srcId="{3D60D12D-526D-44E5-B5B7-13A2594A9FCE}" destId="{A40C8484-F603-4A63-9603-FB2549EB7CB5}" srcOrd="2" destOrd="0" presId="urn:microsoft.com/office/officeart/2005/8/layout/cycle2"/>
    <dgm:cxn modelId="{66BFE7E4-B400-4904-BE24-0BC673994354}" type="presParOf" srcId="{3D60D12D-526D-44E5-B5B7-13A2594A9FCE}" destId="{0781B9BE-C52D-4257-B527-5361DFA13AAB}" srcOrd="3" destOrd="0" presId="urn:microsoft.com/office/officeart/2005/8/layout/cycle2"/>
    <dgm:cxn modelId="{1D5EE747-9A95-4DFD-A5F6-94E5623F75C0}" type="presParOf" srcId="{0781B9BE-C52D-4257-B527-5361DFA13AAB}" destId="{FBCA74A2-EFB7-4A8A-B25B-36CFF2BD9BBE}" srcOrd="0" destOrd="0" presId="urn:microsoft.com/office/officeart/2005/8/layout/cycle2"/>
    <dgm:cxn modelId="{A2C46BC9-6B4C-4E1C-A845-05BDED90EDC9}" type="presParOf" srcId="{3D60D12D-526D-44E5-B5B7-13A2594A9FCE}" destId="{A2E76760-7891-456B-AA93-0E65A6DC2544}" srcOrd="4" destOrd="0" presId="urn:microsoft.com/office/officeart/2005/8/layout/cycle2"/>
    <dgm:cxn modelId="{9504BD58-8962-41C0-8090-87DF6173ABEC}" type="presParOf" srcId="{3D60D12D-526D-44E5-B5B7-13A2594A9FCE}" destId="{5CE6D196-FC56-46B9-8F0F-B3F772AAD139}" srcOrd="5" destOrd="0" presId="urn:microsoft.com/office/officeart/2005/8/layout/cycle2"/>
    <dgm:cxn modelId="{8C36D08E-2983-4361-9CE0-E5FAEC004D3D}" type="presParOf" srcId="{5CE6D196-FC56-46B9-8F0F-B3F772AAD139}" destId="{1A4B4C7B-788F-48F4-818E-2F5DFC7470BB}" srcOrd="0" destOrd="0" presId="urn:microsoft.com/office/officeart/2005/8/layout/cycle2"/>
    <dgm:cxn modelId="{ED071144-EFCC-4B53-BE83-8EFC096EDAEA}" type="presParOf" srcId="{3D60D12D-526D-44E5-B5B7-13A2594A9FCE}" destId="{5058D847-A5DD-432B-9C02-4DA397A82345}" srcOrd="6" destOrd="0" presId="urn:microsoft.com/office/officeart/2005/8/layout/cycle2"/>
    <dgm:cxn modelId="{48FB3E71-5D6A-4543-AB6A-65BC76247A66}" type="presParOf" srcId="{3D60D12D-526D-44E5-B5B7-13A2594A9FCE}" destId="{80BFEAEF-D99B-4C76-A3D7-A13F2C1F1116}" srcOrd="7" destOrd="0" presId="urn:microsoft.com/office/officeart/2005/8/layout/cycle2"/>
    <dgm:cxn modelId="{F6766E05-0847-4D70-B9FA-4253CD4DF6A2}" type="presParOf" srcId="{80BFEAEF-D99B-4C76-A3D7-A13F2C1F1116}" destId="{5E6A7DB9-B32E-403D-B24B-CAA87CF77F57}" srcOrd="0" destOrd="0" presId="urn:microsoft.com/office/officeart/2005/8/layout/cycle2"/>
    <dgm:cxn modelId="{E9262CA3-ED85-4782-BE6D-70E3414D44AD}" type="presParOf" srcId="{3D60D12D-526D-44E5-B5B7-13A2594A9FCE}" destId="{D70A2124-4A6E-4348-B9AD-9B7B5D23F71C}" srcOrd="8" destOrd="0" presId="urn:microsoft.com/office/officeart/2005/8/layout/cycle2"/>
    <dgm:cxn modelId="{B4B89972-4A23-426A-81B6-95DD3F5EEB8D}" type="presParOf" srcId="{3D60D12D-526D-44E5-B5B7-13A2594A9FCE}" destId="{918154EB-6D77-40D7-8CA3-4D3542AC4E18}" srcOrd="9" destOrd="0" presId="urn:microsoft.com/office/officeart/2005/8/layout/cycle2"/>
    <dgm:cxn modelId="{51D01821-61C9-4DF7-AB77-AC6CF9F1ADD3}" type="presParOf" srcId="{918154EB-6D77-40D7-8CA3-4D3542AC4E18}" destId="{E074BA4B-4E67-4EBA-8FE7-AD567FA1312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E800E6-D926-411F-9265-9BC68ECB9D00}"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834F3EB7-E773-4DBF-923F-1C9D4BDD63B6}">
      <dgm:prSet phldrT="[Text]" custT="1"/>
      <dgm:spPr/>
      <dgm:t>
        <a:bodyPr/>
        <a:lstStyle/>
        <a:p>
          <a:r>
            <a:rPr lang="en-US" sz="1800" dirty="0"/>
            <a:t>Self-sufficient Fund</a:t>
          </a:r>
        </a:p>
      </dgm:t>
    </dgm:pt>
    <dgm:pt modelId="{31A23851-F51F-44B1-9339-065C4DF03303}" type="parTrans" cxnId="{C9EFDD51-F289-420A-84CC-4A6B79FC8DAD}">
      <dgm:prSet/>
      <dgm:spPr/>
      <dgm:t>
        <a:bodyPr/>
        <a:lstStyle/>
        <a:p>
          <a:endParaRPr lang="en-US" sz="1800"/>
        </a:p>
      </dgm:t>
    </dgm:pt>
    <dgm:pt modelId="{B1F1AA46-FC4B-488E-AEF5-86FA78561460}" type="sibTrans" cxnId="{C9EFDD51-F289-420A-84CC-4A6B79FC8DAD}">
      <dgm:prSet/>
      <dgm:spPr/>
      <dgm:t>
        <a:bodyPr/>
        <a:lstStyle/>
        <a:p>
          <a:endParaRPr lang="en-US" sz="1800"/>
        </a:p>
      </dgm:t>
    </dgm:pt>
    <dgm:pt modelId="{4106994B-1A7D-43A9-9272-43A6352ABDE2}">
      <dgm:prSet phldrT="[Text]" custT="1"/>
      <dgm:spPr/>
      <dgm:t>
        <a:bodyPr/>
        <a:lstStyle/>
        <a:p>
          <a:r>
            <a:rPr lang="en-US" sz="1800" dirty="0"/>
            <a:t>Funded 77% by User Rates</a:t>
          </a:r>
        </a:p>
      </dgm:t>
    </dgm:pt>
    <dgm:pt modelId="{CAD05464-EE19-4B18-8833-6261017DCA71}" type="parTrans" cxnId="{819C3109-29D7-4E9C-BAAA-04642BFB3C58}">
      <dgm:prSet/>
      <dgm:spPr/>
      <dgm:t>
        <a:bodyPr/>
        <a:lstStyle/>
        <a:p>
          <a:endParaRPr lang="en-US" sz="1800"/>
        </a:p>
      </dgm:t>
    </dgm:pt>
    <dgm:pt modelId="{E033C501-775A-4382-957F-BE392F7CBBCB}" type="sibTrans" cxnId="{819C3109-29D7-4E9C-BAAA-04642BFB3C58}">
      <dgm:prSet/>
      <dgm:spPr/>
      <dgm:t>
        <a:bodyPr/>
        <a:lstStyle/>
        <a:p>
          <a:endParaRPr lang="en-US" sz="1800"/>
        </a:p>
      </dgm:t>
    </dgm:pt>
    <dgm:pt modelId="{D828BBAA-B65E-4A37-85B2-463213C7F11E}">
      <dgm:prSet phldrT="[Text]" custT="1"/>
      <dgm:spPr/>
      <dgm:t>
        <a:bodyPr/>
        <a:lstStyle/>
        <a:p>
          <a:r>
            <a:rPr lang="en-US" sz="1800" dirty="0"/>
            <a:t>Exclusive for Wastewater Service</a:t>
          </a:r>
        </a:p>
      </dgm:t>
    </dgm:pt>
    <dgm:pt modelId="{A136F1DC-1EAB-48E1-A7C7-BFCDA43CC935}" type="parTrans" cxnId="{4C703961-70C2-484B-9F35-5172B9FC7696}">
      <dgm:prSet/>
      <dgm:spPr/>
      <dgm:t>
        <a:bodyPr/>
        <a:lstStyle/>
        <a:p>
          <a:endParaRPr lang="en-US" sz="1800"/>
        </a:p>
      </dgm:t>
    </dgm:pt>
    <dgm:pt modelId="{F9BF7A2E-88C7-4392-9D1A-297FE4D099C3}" type="sibTrans" cxnId="{4C703961-70C2-484B-9F35-5172B9FC7696}">
      <dgm:prSet/>
      <dgm:spPr/>
      <dgm:t>
        <a:bodyPr/>
        <a:lstStyle/>
        <a:p>
          <a:endParaRPr lang="en-US" sz="1800"/>
        </a:p>
      </dgm:t>
    </dgm:pt>
    <dgm:pt modelId="{74A76AA8-40AB-4EAC-B1C3-35D8659F6CCC}" type="pres">
      <dgm:prSet presAssocID="{29E800E6-D926-411F-9265-9BC68ECB9D00}" presName="Name0" presStyleCnt="0">
        <dgm:presLayoutVars>
          <dgm:chMax val="11"/>
          <dgm:chPref val="11"/>
          <dgm:dir/>
          <dgm:resizeHandles/>
        </dgm:presLayoutVars>
      </dgm:prSet>
      <dgm:spPr/>
    </dgm:pt>
    <dgm:pt modelId="{F0F9051C-53DA-4F59-9098-2009ED93E43A}" type="pres">
      <dgm:prSet presAssocID="{D828BBAA-B65E-4A37-85B2-463213C7F11E}" presName="Accent3" presStyleCnt="0"/>
      <dgm:spPr/>
    </dgm:pt>
    <dgm:pt modelId="{8B2EB3F0-E750-4B4B-8520-A6AAA45305E9}" type="pres">
      <dgm:prSet presAssocID="{D828BBAA-B65E-4A37-85B2-463213C7F11E}" presName="Accent" presStyleLbl="node1" presStyleIdx="0" presStyleCnt="3"/>
      <dgm:spPr/>
    </dgm:pt>
    <dgm:pt modelId="{3F45048B-9765-4665-932F-2B2C244A0620}" type="pres">
      <dgm:prSet presAssocID="{D828BBAA-B65E-4A37-85B2-463213C7F11E}" presName="ParentBackground3" presStyleCnt="0"/>
      <dgm:spPr/>
    </dgm:pt>
    <dgm:pt modelId="{AFA09597-3860-491E-826A-67AA8E493369}" type="pres">
      <dgm:prSet presAssocID="{D828BBAA-B65E-4A37-85B2-463213C7F11E}" presName="ParentBackground" presStyleLbl="fgAcc1" presStyleIdx="0" presStyleCnt="3"/>
      <dgm:spPr/>
    </dgm:pt>
    <dgm:pt modelId="{624A7941-34F4-4A89-AF5B-E65D574FF260}" type="pres">
      <dgm:prSet presAssocID="{D828BBAA-B65E-4A37-85B2-463213C7F11E}" presName="Parent3" presStyleLbl="revTx" presStyleIdx="0" presStyleCnt="0">
        <dgm:presLayoutVars>
          <dgm:chMax val="1"/>
          <dgm:chPref val="1"/>
          <dgm:bulletEnabled val="1"/>
        </dgm:presLayoutVars>
      </dgm:prSet>
      <dgm:spPr/>
    </dgm:pt>
    <dgm:pt modelId="{C6DB9530-6600-440E-8C6D-47856397A14B}" type="pres">
      <dgm:prSet presAssocID="{4106994B-1A7D-43A9-9272-43A6352ABDE2}" presName="Accent2" presStyleCnt="0"/>
      <dgm:spPr/>
    </dgm:pt>
    <dgm:pt modelId="{554DB5BC-02C7-461D-AF06-ED5B5C437CE5}" type="pres">
      <dgm:prSet presAssocID="{4106994B-1A7D-43A9-9272-43A6352ABDE2}" presName="Accent" presStyleLbl="node1" presStyleIdx="1" presStyleCnt="3"/>
      <dgm:spPr/>
    </dgm:pt>
    <dgm:pt modelId="{4D959AAD-1802-4DCA-861D-BF65233593C6}" type="pres">
      <dgm:prSet presAssocID="{4106994B-1A7D-43A9-9272-43A6352ABDE2}" presName="ParentBackground2" presStyleCnt="0"/>
      <dgm:spPr/>
    </dgm:pt>
    <dgm:pt modelId="{584685D8-3A27-4E04-90D1-E157B385C592}" type="pres">
      <dgm:prSet presAssocID="{4106994B-1A7D-43A9-9272-43A6352ABDE2}" presName="ParentBackground" presStyleLbl="fgAcc1" presStyleIdx="1" presStyleCnt="3"/>
      <dgm:spPr/>
    </dgm:pt>
    <dgm:pt modelId="{2ECB5D87-6F4C-4942-A5C0-4EA88AAB3203}" type="pres">
      <dgm:prSet presAssocID="{4106994B-1A7D-43A9-9272-43A6352ABDE2}" presName="Parent2" presStyleLbl="revTx" presStyleIdx="0" presStyleCnt="0">
        <dgm:presLayoutVars>
          <dgm:chMax val="1"/>
          <dgm:chPref val="1"/>
          <dgm:bulletEnabled val="1"/>
        </dgm:presLayoutVars>
      </dgm:prSet>
      <dgm:spPr/>
    </dgm:pt>
    <dgm:pt modelId="{909E7B9F-CE30-4943-A079-3272CF0A51DE}" type="pres">
      <dgm:prSet presAssocID="{834F3EB7-E773-4DBF-923F-1C9D4BDD63B6}" presName="Accent1" presStyleCnt="0"/>
      <dgm:spPr/>
    </dgm:pt>
    <dgm:pt modelId="{61C93E41-264F-46A4-A028-0236F093D66C}" type="pres">
      <dgm:prSet presAssocID="{834F3EB7-E773-4DBF-923F-1C9D4BDD63B6}" presName="Accent" presStyleLbl="node1" presStyleIdx="2" presStyleCnt="3"/>
      <dgm:spPr/>
    </dgm:pt>
    <dgm:pt modelId="{DB2DAF9A-BC68-4C15-8539-316E22B1B191}" type="pres">
      <dgm:prSet presAssocID="{834F3EB7-E773-4DBF-923F-1C9D4BDD63B6}" presName="ParentBackground1" presStyleCnt="0"/>
      <dgm:spPr/>
    </dgm:pt>
    <dgm:pt modelId="{CBE8EF4B-B5F6-4AFF-B0E6-3169C12A96AD}" type="pres">
      <dgm:prSet presAssocID="{834F3EB7-E773-4DBF-923F-1C9D4BDD63B6}" presName="ParentBackground" presStyleLbl="fgAcc1" presStyleIdx="2" presStyleCnt="3"/>
      <dgm:spPr/>
    </dgm:pt>
    <dgm:pt modelId="{D4417326-2072-442E-A738-0C851C075B62}" type="pres">
      <dgm:prSet presAssocID="{834F3EB7-E773-4DBF-923F-1C9D4BDD63B6}" presName="Parent1" presStyleLbl="revTx" presStyleIdx="0" presStyleCnt="0">
        <dgm:presLayoutVars>
          <dgm:chMax val="1"/>
          <dgm:chPref val="1"/>
          <dgm:bulletEnabled val="1"/>
        </dgm:presLayoutVars>
      </dgm:prSet>
      <dgm:spPr/>
    </dgm:pt>
  </dgm:ptLst>
  <dgm:cxnLst>
    <dgm:cxn modelId="{819C3109-29D7-4E9C-BAAA-04642BFB3C58}" srcId="{29E800E6-D926-411F-9265-9BC68ECB9D00}" destId="{4106994B-1A7D-43A9-9272-43A6352ABDE2}" srcOrd="1" destOrd="0" parTransId="{CAD05464-EE19-4B18-8833-6261017DCA71}" sibTransId="{E033C501-775A-4382-957F-BE392F7CBBCB}"/>
    <dgm:cxn modelId="{01C2430F-FB21-4D2D-BCF2-F816AF897126}" type="presOf" srcId="{834F3EB7-E773-4DBF-923F-1C9D4BDD63B6}" destId="{D4417326-2072-442E-A738-0C851C075B62}" srcOrd="1" destOrd="0" presId="urn:microsoft.com/office/officeart/2011/layout/CircleProcess"/>
    <dgm:cxn modelId="{FED19529-2F71-4061-8AC6-39DBDBD6E129}" type="presOf" srcId="{D828BBAA-B65E-4A37-85B2-463213C7F11E}" destId="{AFA09597-3860-491E-826A-67AA8E493369}" srcOrd="0" destOrd="0" presId="urn:microsoft.com/office/officeart/2011/layout/CircleProcess"/>
    <dgm:cxn modelId="{4C703961-70C2-484B-9F35-5172B9FC7696}" srcId="{29E800E6-D926-411F-9265-9BC68ECB9D00}" destId="{D828BBAA-B65E-4A37-85B2-463213C7F11E}" srcOrd="2" destOrd="0" parTransId="{A136F1DC-1EAB-48E1-A7C7-BFCDA43CC935}" sibTransId="{F9BF7A2E-88C7-4392-9D1A-297FE4D099C3}"/>
    <dgm:cxn modelId="{46A5FA6A-53D5-41FC-B1D7-0D0871CD1C66}" type="presOf" srcId="{4106994B-1A7D-43A9-9272-43A6352ABDE2}" destId="{2ECB5D87-6F4C-4942-A5C0-4EA88AAB3203}" srcOrd="1" destOrd="0" presId="urn:microsoft.com/office/officeart/2011/layout/CircleProcess"/>
    <dgm:cxn modelId="{C9EFDD51-F289-420A-84CC-4A6B79FC8DAD}" srcId="{29E800E6-D926-411F-9265-9BC68ECB9D00}" destId="{834F3EB7-E773-4DBF-923F-1C9D4BDD63B6}" srcOrd="0" destOrd="0" parTransId="{31A23851-F51F-44B1-9339-065C4DF03303}" sibTransId="{B1F1AA46-FC4B-488E-AEF5-86FA78561460}"/>
    <dgm:cxn modelId="{FF486D93-BD8C-4CE0-B062-0B1D96196684}" type="presOf" srcId="{4106994B-1A7D-43A9-9272-43A6352ABDE2}" destId="{584685D8-3A27-4E04-90D1-E157B385C592}" srcOrd="0" destOrd="0" presId="urn:microsoft.com/office/officeart/2011/layout/CircleProcess"/>
    <dgm:cxn modelId="{77717FC8-F67F-41DC-A3AE-76444FA93A99}" type="presOf" srcId="{834F3EB7-E773-4DBF-923F-1C9D4BDD63B6}" destId="{CBE8EF4B-B5F6-4AFF-B0E6-3169C12A96AD}" srcOrd="0" destOrd="0" presId="urn:microsoft.com/office/officeart/2011/layout/CircleProcess"/>
    <dgm:cxn modelId="{72CB74D7-04C6-48CB-BE3C-FCFFF3BDA81E}" type="presOf" srcId="{29E800E6-D926-411F-9265-9BC68ECB9D00}" destId="{74A76AA8-40AB-4EAC-B1C3-35D8659F6CCC}" srcOrd="0" destOrd="0" presId="urn:microsoft.com/office/officeart/2011/layout/CircleProcess"/>
    <dgm:cxn modelId="{67A38DE0-8687-4819-B92F-CE4C3E50B193}" type="presOf" srcId="{D828BBAA-B65E-4A37-85B2-463213C7F11E}" destId="{624A7941-34F4-4A89-AF5B-E65D574FF260}" srcOrd="1" destOrd="0" presId="urn:microsoft.com/office/officeart/2011/layout/CircleProcess"/>
    <dgm:cxn modelId="{18EA3B5D-B916-4B38-8DA5-E8EABAC073CE}" type="presParOf" srcId="{74A76AA8-40AB-4EAC-B1C3-35D8659F6CCC}" destId="{F0F9051C-53DA-4F59-9098-2009ED93E43A}" srcOrd="0" destOrd="0" presId="urn:microsoft.com/office/officeart/2011/layout/CircleProcess"/>
    <dgm:cxn modelId="{476F9049-BD9D-4FD1-BA10-2209BB572093}" type="presParOf" srcId="{F0F9051C-53DA-4F59-9098-2009ED93E43A}" destId="{8B2EB3F0-E750-4B4B-8520-A6AAA45305E9}" srcOrd="0" destOrd="0" presId="urn:microsoft.com/office/officeart/2011/layout/CircleProcess"/>
    <dgm:cxn modelId="{CCBD670A-3ACB-4C53-B290-ED26221B8FB7}" type="presParOf" srcId="{74A76AA8-40AB-4EAC-B1C3-35D8659F6CCC}" destId="{3F45048B-9765-4665-932F-2B2C244A0620}" srcOrd="1" destOrd="0" presId="urn:microsoft.com/office/officeart/2011/layout/CircleProcess"/>
    <dgm:cxn modelId="{A54C54DB-B131-4F66-8C0F-010C88F6B43F}" type="presParOf" srcId="{3F45048B-9765-4665-932F-2B2C244A0620}" destId="{AFA09597-3860-491E-826A-67AA8E493369}" srcOrd="0" destOrd="0" presId="urn:microsoft.com/office/officeart/2011/layout/CircleProcess"/>
    <dgm:cxn modelId="{71FDC877-4A9D-4AF9-A0C8-6FCEFF5EBBD0}" type="presParOf" srcId="{74A76AA8-40AB-4EAC-B1C3-35D8659F6CCC}" destId="{624A7941-34F4-4A89-AF5B-E65D574FF260}" srcOrd="2" destOrd="0" presId="urn:microsoft.com/office/officeart/2011/layout/CircleProcess"/>
    <dgm:cxn modelId="{3A5005F8-8959-4941-839E-B5A59342FC89}" type="presParOf" srcId="{74A76AA8-40AB-4EAC-B1C3-35D8659F6CCC}" destId="{C6DB9530-6600-440E-8C6D-47856397A14B}" srcOrd="3" destOrd="0" presId="urn:microsoft.com/office/officeart/2011/layout/CircleProcess"/>
    <dgm:cxn modelId="{A69F7B50-1D07-4288-A95B-2904F0CB2491}" type="presParOf" srcId="{C6DB9530-6600-440E-8C6D-47856397A14B}" destId="{554DB5BC-02C7-461D-AF06-ED5B5C437CE5}" srcOrd="0" destOrd="0" presId="urn:microsoft.com/office/officeart/2011/layout/CircleProcess"/>
    <dgm:cxn modelId="{302334FD-A149-4C5F-B3B8-F2E9B62EFFBA}" type="presParOf" srcId="{74A76AA8-40AB-4EAC-B1C3-35D8659F6CCC}" destId="{4D959AAD-1802-4DCA-861D-BF65233593C6}" srcOrd="4" destOrd="0" presId="urn:microsoft.com/office/officeart/2011/layout/CircleProcess"/>
    <dgm:cxn modelId="{9DF30B17-0D5D-42BB-A85D-6653C429DEE6}" type="presParOf" srcId="{4D959AAD-1802-4DCA-861D-BF65233593C6}" destId="{584685D8-3A27-4E04-90D1-E157B385C592}" srcOrd="0" destOrd="0" presId="urn:microsoft.com/office/officeart/2011/layout/CircleProcess"/>
    <dgm:cxn modelId="{C438D9B8-D59C-4631-8437-1E8F5E7B3C82}" type="presParOf" srcId="{74A76AA8-40AB-4EAC-B1C3-35D8659F6CCC}" destId="{2ECB5D87-6F4C-4942-A5C0-4EA88AAB3203}" srcOrd="5" destOrd="0" presId="urn:microsoft.com/office/officeart/2011/layout/CircleProcess"/>
    <dgm:cxn modelId="{010938EF-CE44-41FD-8CD2-02139E4E21EB}" type="presParOf" srcId="{74A76AA8-40AB-4EAC-B1C3-35D8659F6CCC}" destId="{909E7B9F-CE30-4943-A079-3272CF0A51DE}" srcOrd="6" destOrd="0" presId="urn:microsoft.com/office/officeart/2011/layout/CircleProcess"/>
    <dgm:cxn modelId="{361B93ED-DAAA-4796-BEA5-635C0524D86B}" type="presParOf" srcId="{909E7B9F-CE30-4943-A079-3272CF0A51DE}" destId="{61C93E41-264F-46A4-A028-0236F093D66C}" srcOrd="0" destOrd="0" presId="urn:microsoft.com/office/officeart/2011/layout/CircleProcess"/>
    <dgm:cxn modelId="{3D6B7ACD-8F53-4A88-8E14-6787BE7B8AA2}" type="presParOf" srcId="{74A76AA8-40AB-4EAC-B1C3-35D8659F6CCC}" destId="{DB2DAF9A-BC68-4C15-8539-316E22B1B191}" srcOrd="7" destOrd="0" presId="urn:microsoft.com/office/officeart/2011/layout/CircleProcess"/>
    <dgm:cxn modelId="{B2CB3DB1-B2F1-4287-B0BF-FF6D43FD3599}" type="presParOf" srcId="{DB2DAF9A-BC68-4C15-8539-316E22B1B191}" destId="{CBE8EF4B-B5F6-4AFF-B0E6-3169C12A96AD}" srcOrd="0" destOrd="0" presId="urn:microsoft.com/office/officeart/2011/layout/CircleProcess"/>
    <dgm:cxn modelId="{D5F35E52-549D-4E04-84B9-CC17CA8F4AAD}" type="presParOf" srcId="{74A76AA8-40AB-4EAC-B1C3-35D8659F6CCC}" destId="{D4417326-2072-442E-A738-0C851C075B62}"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7C676A-3F2B-44C8-A4D5-4B387149E39F}" type="doc">
      <dgm:prSet loTypeId="urn:microsoft.com/office/officeart/2005/8/layout/hProcess11" loCatId="process" qsTypeId="urn:microsoft.com/office/officeart/2005/8/quickstyle/simple1" qsCatId="simple" csTypeId="urn:microsoft.com/office/officeart/2005/8/colors/accent4_2" csCatId="accent4" phldr="1"/>
      <dgm:spPr/>
      <dgm:t>
        <a:bodyPr/>
        <a:lstStyle/>
        <a:p>
          <a:endParaRPr lang="en-US"/>
        </a:p>
      </dgm:t>
    </dgm:pt>
    <dgm:pt modelId="{572B526A-78A0-437B-9C05-43AA64902472}">
      <dgm:prSet phldrT="[Text]" custT="1"/>
      <dgm:spPr/>
      <dgm:t>
        <a:bodyPr/>
        <a:lstStyle/>
        <a:p>
          <a:r>
            <a:rPr lang="en-US" sz="1500" i="1" dirty="0"/>
            <a:t>March 13</a:t>
          </a:r>
        </a:p>
        <a:p>
          <a:r>
            <a:rPr lang="en-US" sz="1500" b="1" dirty="0"/>
            <a:t>Board Mtg decision to proceed with proposed rates</a:t>
          </a:r>
        </a:p>
      </dgm:t>
    </dgm:pt>
    <dgm:pt modelId="{F6BE0416-A706-4709-95D8-954BB009CCC4}" type="parTrans" cxnId="{30C0B0E6-AE03-4C67-AF9D-5FADC348F55E}">
      <dgm:prSet/>
      <dgm:spPr/>
      <dgm:t>
        <a:bodyPr/>
        <a:lstStyle/>
        <a:p>
          <a:endParaRPr lang="en-US" sz="1500"/>
        </a:p>
      </dgm:t>
    </dgm:pt>
    <dgm:pt modelId="{15D1D066-8397-4D33-9C59-3AF9A6F92F69}" type="sibTrans" cxnId="{30C0B0E6-AE03-4C67-AF9D-5FADC348F55E}">
      <dgm:prSet/>
      <dgm:spPr/>
      <dgm:t>
        <a:bodyPr/>
        <a:lstStyle/>
        <a:p>
          <a:endParaRPr lang="en-US" sz="1500"/>
        </a:p>
      </dgm:t>
    </dgm:pt>
    <dgm:pt modelId="{657F1391-2B80-4503-8F92-081A0D6019D5}">
      <dgm:prSet phldrT="[Text]" custT="1"/>
      <dgm:spPr/>
      <dgm:t>
        <a:bodyPr/>
        <a:lstStyle/>
        <a:p>
          <a:r>
            <a:rPr lang="en-US" sz="1500" i="1" dirty="0"/>
            <a:t>45-day Noticing Period</a:t>
          </a:r>
        </a:p>
        <a:p>
          <a:r>
            <a:rPr lang="en-US" sz="1500" b="1" dirty="0"/>
            <a:t>Customers opportunity to review proposed rates</a:t>
          </a:r>
          <a:endParaRPr lang="en-US" sz="1500" dirty="0"/>
        </a:p>
      </dgm:t>
    </dgm:pt>
    <dgm:pt modelId="{91DD0EC8-9DFE-4473-A2C1-54671588A558}" type="parTrans" cxnId="{363A890E-466D-4FFB-ABD3-3515B4E8247C}">
      <dgm:prSet/>
      <dgm:spPr/>
      <dgm:t>
        <a:bodyPr/>
        <a:lstStyle/>
        <a:p>
          <a:endParaRPr lang="en-US" sz="1500"/>
        </a:p>
      </dgm:t>
    </dgm:pt>
    <dgm:pt modelId="{E1BCBCFA-F5F9-4414-9C7A-95024E43406F}" type="sibTrans" cxnId="{363A890E-466D-4FFB-ABD3-3515B4E8247C}">
      <dgm:prSet/>
      <dgm:spPr/>
      <dgm:t>
        <a:bodyPr/>
        <a:lstStyle/>
        <a:p>
          <a:endParaRPr lang="en-US" sz="1500"/>
        </a:p>
      </dgm:t>
    </dgm:pt>
    <dgm:pt modelId="{18AB0BCA-94A5-48B0-8B5F-B51D6132B97F}">
      <dgm:prSet phldrT="[Text]" custT="1"/>
      <dgm:spPr/>
      <dgm:t>
        <a:bodyPr/>
        <a:lstStyle/>
        <a:p>
          <a:r>
            <a:rPr lang="en-US" sz="1500" i="1" dirty="0"/>
            <a:t>May 8</a:t>
          </a:r>
        </a:p>
        <a:p>
          <a:r>
            <a:rPr lang="en-US" sz="1500" b="1" dirty="0"/>
            <a:t>Acceptance of Final Report, Public Hearing, &amp; Ordinance</a:t>
          </a:r>
        </a:p>
      </dgm:t>
    </dgm:pt>
    <dgm:pt modelId="{995E658E-7677-4373-9F67-DD5677D4F8A2}" type="parTrans" cxnId="{E8B5AC04-B5B2-4582-B62F-E7008ECDFE2F}">
      <dgm:prSet/>
      <dgm:spPr/>
      <dgm:t>
        <a:bodyPr/>
        <a:lstStyle/>
        <a:p>
          <a:endParaRPr lang="en-US" sz="1500"/>
        </a:p>
      </dgm:t>
    </dgm:pt>
    <dgm:pt modelId="{0780CD22-B5D7-4452-B125-8BDB2B523882}" type="sibTrans" cxnId="{E8B5AC04-B5B2-4582-B62F-E7008ECDFE2F}">
      <dgm:prSet/>
      <dgm:spPr/>
      <dgm:t>
        <a:bodyPr/>
        <a:lstStyle/>
        <a:p>
          <a:endParaRPr lang="en-US" sz="1500"/>
        </a:p>
      </dgm:t>
    </dgm:pt>
    <dgm:pt modelId="{5DCE73D8-933D-49FD-BECC-3E65F1055D7A}">
      <dgm:prSet custT="1"/>
      <dgm:spPr/>
      <dgm:t>
        <a:bodyPr/>
        <a:lstStyle/>
        <a:p>
          <a:r>
            <a:rPr lang="en-US" sz="1500" i="1" dirty="0"/>
            <a:t>March 1-6</a:t>
          </a:r>
        </a:p>
        <a:p>
          <a:r>
            <a:rPr lang="en-US" sz="1500" b="1" dirty="0"/>
            <a:t>Draft Report Available &amp; Public Workshop</a:t>
          </a:r>
        </a:p>
      </dgm:t>
    </dgm:pt>
    <dgm:pt modelId="{CA15CA14-6787-41D9-8218-F8DDC40D7F48}" type="parTrans" cxnId="{811389B4-9817-4743-8F9B-642B64A13549}">
      <dgm:prSet/>
      <dgm:spPr/>
      <dgm:t>
        <a:bodyPr/>
        <a:lstStyle/>
        <a:p>
          <a:endParaRPr lang="en-US" sz="1500"/>
        </a:p>
      </dgm:t>
    </dgm:pt>
    <dgm:pt modelId="{B182E0D7-53AC-4989-A8F5-2695DB02345F}" type="sibTrans" cxnId="{811389B4-9817-4743-8F9B-642B64A13549}">
      <dgm:prSet/>
      <dgm:spPr/>
      <dgm:t>
        <a:bodyPr/>
        <a:lstStyle/>
        <a:p>
          <a:endParaRPr lang="en-US" sz="1500"/>
        </a:p>
      </dgm:t>
    </dgm:pt>
    <dgm:pt modelId="{3957E4D3-1C04-42CD-B9A0-FF7486F46E4B}">
      <dgm:prSet phldrT="[Text]" custT="1"/>
      <dgm:spPr/>
      <dgm:t>
        <a:bodyPr/>
        <a:lstStyle/>
        <a:p>
          <a:r>
            <a:rPr lang="en-US" sz="1500" b="0" i="1" dirty="0"/>
            <a:t>July 1 </a:t>
          </a:r>
        </a:p>
        <a:p>
          <a:r>
            <a:rPr lang="en-US" sz="1500" b="1" dirty="0"/>
            <a:t>New Rates Implemented</a:t>
          </a:r>
        </a:p>
      </dgm:t>
    </dgm:pt>
    <dgm:pt modelId="{9163059D-7040-49CD-B723-07CBEE91284F}" type="parTrans" cxnId="{745041AA-5B39-4856-B281-182BCACDD06D}">
      <dgm:prSet/>
      <dgm:spPr/>
      <dgm:t>
        <a:bodyPr/>
        <a:lstStyle/>
        <a:p>
          <a:endParaRPr lang="en-US"/>
        </a:p>
      </dgm:t>
    </dgm:pt>
    <dgm:pt modelId="{EE069FD9-3DFF-42F4-B614-EFF9C5D8FD05}" type="sibTrans" cxnId="{745041AA-5B39-4856-B281-182BCACDD06D}">
      <dgm:prSet/>
      <dgm:spPr/>
      <dgm:t>
        <a:bodyPr/>
        <a:lstStyle/>
        <a:p>
          <a:endParaRPr lang="en-US"/>
        </a:p>
      </dgm:t>
    </dgm:pt>
    <dgm:pt modelId="{0C5FA19D-7D8B-4343-BE36-4DBC4947515B}" type="pres">
      <dgm:prSet presAssocID="{1C7C676A-3F2B-44C8-A4D5-4B387149E39F}" presName="Name0" presStyleCnt="0">
        <dgm:presLayoutVars>
          <dgm:dir/>
          <dgm:resizeHandles val="exact"/>
        </dgm:presLayoutVars>
      </dgm:prSet>
      <dgm:spPr/>
    </dgm:pt>
    <dgm:pt modelId="{500D1268-717F-4EF9-8A39-D8E29C267A8A}" type="pres">
      <dgm:prSet presAssocID="{1C7C676A-3F2B-44C8-A4D5-4B387149E39F}" presName="arrow" presStyleLbl="bgShp" presStyleIdx="0" presStyleCnt="1"/>
      <dgm:spPr/>
    </dgm:pt>
    <dgm:pt modelId="{267F15C2-37EA-436B-9460-F1E6FE9456A2}" type="pres">
      <dgm:prSet presAssocID="{1C7C676A-3F2B-44C8-A4D5-4B387149E39F}" presName="points" presStyleCnt="0"/>
      <dgm:spPr/>
    </dgm:pt>
    <dgm:pt modelId="{E47347B5-E4AA-4152-A372-26A97A932B61}" type="pres">
      <dgm:prSet presAssocID="{5DCE73D8-933D-49FD-BECC-3E65F1055D7A}" presName="compositeA" presStyleCnt="0"/>
      <dgm:spPr/>
    </dgm:pt>
    <dgm:pt modelId="{F3D37338-2AA0-43CD-BE17-9164FA3D9A6E}" type="pres">
      <dgm:prSet presAssocID="{5DCE73D8-933D-49FD-BECC-3E65F1055D7A}" presName="textA" presStyleLbl="revTx" presStyleIdx="0" presStyleCnt="5">
        <dgm:presLayoutVars>
          <dgm:bulletEnabled val="1"/>
        </dgm:presLayoutVars>
      </dgm:prSet>
      <dgm:spPr/>
    </dgm:pt>
    <dgm:pt modelId="{1FA66B05-DD51-4E24-BFE0-2727FAD95D0D}" type="pres">
      <dgm:prSet presAssocID="{5DCE73D8-933D-49FD-BECC-3E65F1055D7A}" presName="circleA" presStyleLbl="node1" presStyleIdx="0" presStyleCnt="5"/>
      <dgm:spPr/>
    </dgm:pt>
    <dgm:pt modelId="{EE95FB6B-24BB-4D0B-AB40-A5B449F69850}" type="pres">
      <dgm:prSet presAssocID="{5DCE73D8-933D-49FD-BECC-3E65F1055D7A}" presName="spaceA" presStyleCnt="0"/>
      <dgm:spPr/>
    </dgm:pt>
    <dgm:pt modelId="{FFD325F5-A3AF-4F32-ADF6-4E7C5FFBA240}" type="pres">
      <dgm:prSet presAssocID="{B182E0D7-53AC-4989-A8F5-2695DB02345F}" presName="space" presStyleCnt="0"/>
      <dgm:spPr/>
    </dgm:pt>
    <dgm:pt modelId="{3C554D60-A187-47BA-B535-75CE22188B51}" type="pres">
      <dgm:prSet presAssocID="{572B526A-78A0-437B-9C05-43AA64902472}" presName="compositeB" presStyleCnt="0"/>
      <dgm:spPr/>
    </dgm:pt>
    <dgm:pt modelId="{EF7EA599-BA74-4243-A8A9-A8C3A8638915}" type="pres">
      <dgm:prSet presAssocID="{572B526A-78A0-437B-9C05-43AA64902472}" presName="textB" presStyleLbl="revTx" presStyleIdx="1" presStyleCnt="5">
        <dgm:presLayoutVars>
          <dgm:bulletEnabled val="1"/>
        </dgm:presLayoutVars>
      </dgm:prSet>
      <dgm:spPr/>
    </dgm:pt>
    <dgm:pt modelId="{0603A488-8718-40F4-955B-BC839622882F}" type="pres">
      <dgm:prSet presAssocID="{572B526A-78A0-437B-9C05-43AA64902472}" presName="circleB" presStyleLbl="node1" presStyleIdx="1" presStyleCnt="5"/>
      <dgm:spPr/>
    </dgm:pt>
    <dgm:pt modelId="{B2FFD583-B6F1-4B76-83AE-44736BE67AA0}" type="pres">
      <dgm:prSet presAssocID="{572B526A-78A0-437B-9C05-43AA64902472}" presName="spaceB" presStyleCnt="0"/>
      <dgm:spPr/>
    </dgm:pt>
    <dgm:pt modelId="{C4DA055A-1A6A-4C02-8307-7096485C4FB6}" type="pres">
      <dgm:prSet presAssocID="{15D1D066-8397-4D33-9C59-3AF9A6F92F69}" presName="space" presStyleCnt="0"/>
      <dgm:spPr/>
    </dgm:pt>
    <dgm:pt modelId="{90B7743C-BEB0-42B3-AE2F-80FAB8AF3ACB}" type="pres">
      <dgm:prSet presAssocID="{657F1391-2B80-4503-8F92-081A0D6019D5}" presName="compositeA" presStyleCnt="0"/>
      <dgm:spPr/>
    </dgm:pt>
    <dgm:pt modelId="{FF42F230-67EC-4209-8250-56930FB69BE3}" type="pres">
      <dgm:prSet presAssocID="{657F1391-2B80-4503-8F92-081A0D6019D5}" presName="textA" presStyleLbl="revTx" presStyleIdx="2" presStyleCnt="5">
        <dgm:presLayoutVars>
          <dgm:bulletEnabled val="1"/>
        </dgm:presLayoutVars>
      </dgm:prSet>
      <dgm:spPr/>
    </dgm:pt>
    <dgm:pt modelId="{ACC20B5F-3B07-4794-A595-E0DEA46429B8}" type="pres">
      <dgm:prSet presAssocID="{657F1391-2B80-4503-8F92-081A0D6019D5}" presName="circleA" presStyleLbl="node1" presStyleIdx="2" presStyleCnt="5"/>
      <dgm:spPr/>
    </dgm:pt>
    <dgm:pt modelId="{CE83FA43-3A05-4059-80F7-DBC5E35250F1}" type="pres">
      <dgm:prSet presAssocID="{657F1391-2B80-4503-8F92-081A0D6019D5}" presName="spaceA" presStyleCnt="0"/>
      <dgm:spPr/>
    </dgm:pt>
    <dgm:pt modelId="{95A42951-0377-486F-A731-EC52AB6E5197}" type="pres">
      <dgm:prSet presAssocID="{E1BCBCFA-F5F9-4414-9C7A-95024E43406F}" presName="space" presStyleCnt="0"/>
      <dgm:spPr/>
    </dgm:pt>
    <dgm:pt modelId="{BD7736F5-70AD-4AB9-9B32-2ED17D7B84B2}" type="pres">
      <dgm:prSet presAssocID="{18AB0BCA-94A5-48B0-8B5F-B51D6132B97F}" presName="compositeB" presStyleCnt="0"/>
      <dgm:spPr/>
    </dgm:pt>
    <dgm:pt modelId="{9A0C551F-96FF-4130-B632-7A3FD34222B6}" type="pres">
      <dgm:prSet presAssocID="{18AB0BCA-94A5-48B0-8B5F-B51D6132B97F}" presName="textB" presStyleLbl="revTx" presStyleIdx="3" presStyleCnt="5">
        <dgm:presLayoutVars>
          <dgm:bulletEnabled val="1"/>
        </dgm:presLayoutVars>
      </dgm:prSet>
      <dgm:spPr/>
    </dgm:pt>
    <dgm:pt modelId="{4D6F3CF2-AE64-47A7-8741-E3B5F02B8731}" type="pres">
      <dgm:prSet presAssocID="{18AB0BCA-94A5-48B0-8B5F-B51D6132B97F}" presName="circleB" presStyleLbl="node1" presStyleIdx="3" presStyleCnt="5"/>
      <dgm:spPr/>
    </dgm:pt>
    <dgm:pt modelId="{CEBF0C4D-7215-4EC3-8405-66E880038E48}" type="pres">
      <dgm:prSet presAssocID="{18AB0BCA-94A5-48B0-8B5F-B51D6132B97F}" presName="spaceB" presStyleCnt="0"/>
      <dgm:spPr/>
    </dgm:pt>
    <dgm:pt modelId="{7BD1BDEA-EF8F-4581-B9DC-4090C4F76698}" type="pres">
      <dgm:prSet presAssocID="{0780CD22-B5D7-4452-B125-8BDB2B523882}" presName="space" presStyleCnt="0"/>
      <dgm:spPr/>
    </dgm:pt>
    <dgm:pt modelId="{926757A9-C5BF-47BA-846A-A5B99F07BCDF}" type="pres">
      <dgm:prSet presAssocID="{3957E4D3-1C04-42CD-B9A0-FF7486F46E4B}" presName="compositeA" presStyleCnt="0"/>
      <dgm:spPr/>
    </dgm:pt>
    <dgm:pt modelId="{CDEF07B9-5FCB-45A5-B333-D07F2D189ADA}" type="pres">
      <dgm:prSet presAssocID="{3957E4D3-1C04-42CD-B9A0-FF7486F46E4B}" presName="textA" presStyleLbl="revTx" presStyleIdx="4" presStyleCnt="5">
        <dgm:presLayoutVars>
          <dgm:bulletEnabled val="1"/>
        </dgm:presLayoutVars>
      </dgm:prSet>
      <dgm:spPr/>
    </dgm:pt>
    <dgm:pt modelId="{BCFBE41E-75B1-4588-863C-A2C9D851DC8E}" type="pres">
      <dgm:prSet presAssocID="{3957E4D3-1C04-42CD-B9A0-FF7486F46E4B}" presName="circleA" presStyleLbl="node1" presStyleIdx="4" presStyleCnt="5"/>
      <dgm:spPr/>
    </dgm:pt>
    <dgm:pt modelId="{1F24D7F8-9D78-4F01-8C4D-DC3651D7426D}" type="pres">
      <dgm:prSet presAssocID="{3957E4D3-1C04-42CD-B9A0-FF7486F46E4B}" presName="spaceA" presStyleCnt="0"/>
      <dgm:spPr/>
    </dgm:pt>
  </dgm:ptLst>
  <dgm:cxnLst>
    <dgm:cxn modelId="{E8B5AC04-B5B2-4582-B62F-E7008ECDFE2F}" srcId="{1C7C676A-3F2B-44C8-A4D5-4B387149E39F}" destId="{18AB0BCA-94A5-48B0-8B5F-B51D6132B97F}" srcOrd="3" destOrd="0" parTransId="{995E658E-7677-4373-9F67-DD5677D4F8A2}" sibTransId="{0780CD22-B5D7-4452-B125-8BDB2B523882}"/>
    <dgm:cxn modelId="{363A890E-466D-4FFB-ABD3-3515B4E8247C}" srcId="{1C7C676A-3F2B-44C8-A4D5-4B387149E39F}" destId="{657F1391-2B80-4503-8F92-081A0D6019D5}" srcOrd="2" destOrd="0" parTransId="{91DD0EC8-9DFE-4473-A2C1-54671588A558}" sibTransId="{E1BCBCFA-F5F9-4414-9C7A-95024E43406F}"/>
    <dgm:cxn modelId="{66832B16-9C43-4F69-9F1D-96CA5E8FDF93}" type="presOf" srcId="{18AB0BCA-94A5-48B0-8B5F-B51D6132B97F}" destId="{9A0C551F-96FF-4130-B632-7A3FD34222B6}" srcOrd="0" destOrd="0" presId="urn:microsoft.com/office/officeart/2005/8/layout/hProcess11"/>
    <dgm:cxn modelId="{EBFBD82E-5F83-4CB1-9406-35C644D2A871}" type="presOf" srcId="{657F1391-2B80-4503-8F92-081A0D6019D5}" destId="{FF42F230-67EC-4209-8250-56930FB69BE3}" srcOrd="0" destOrd="0" presId="urn:microsoft.com/office/officeart/2005/8/layout/hProcess11"/>
    <dgm:cxn modelId="{600A2D61-0DB0-48B6-8BF7-44F3A7BB402B}" type="presOf" srcId="{3957E4D3-1C04-42CD-B9A0-FF7486F46E4B}" destId="{CDEF07B9-5FCB-45A5-B333-D07F2D189ADA}" srcOrd="0" destOrd="0" presId="urn:microsoft.com/office/officeart/2005/8/layout/hProcess11"/>
    <dgm:cxn modelId="{745041AA-5B39-4856-B281-182BCACDD06D}" srcId="{1C7C676A-3F2B-44C8-A4D5-4B387149E39F}" destId="{3957E4D3-1C04-42CD-B9A0-FF7486F46E4B}" srcOrd="4" destOrd="0" parTransId="{9163059D-7040-49CD-B723-07CBEE91284F}" sibTransId="{EE069FD9-3DFF-42F4-B614-EFF9C5D8FD05}"/>
    <dgm:cxn modelId="{CFC1E3B2-4BF6-4EFB-A873-C1B18092DCA4}" type="presOf" srcId="{572B526A-78A0-437B-9C05-43AA64902472}" destId="{EF7EA599-BA74-4243-A8A9-A8C3A8638915}" srcOrd="0" destOrd="0" presId="urn:microsoft.com/office/officeart/2005/8/layout/hProcess11"/>
    <dgm:cxn modelId="{811389B4-9817-4743-8F9B-642B64A13549}" srcId="{1C7C676A-3F2B-44C8-A4D5-4B387149E39F}" destId="{5DCE73D8-933D-49FD-BECC-3E65F1055D7A}" srcOrd="0" destOrd="0" parTransId="{CA15CA14-6787-41D9-8218-F8DDC40D7F48}" sibTransId="{B182E0D7-53AC-4989-A8F5-2695DB02345F}"/>
    <dgm:cxn modelId="{26BE32CC-A54E-40C1-A478-940C4E37B9FB}" type="presOf" srcId="{1C7C676A-3F2B-44C8-A4D5-4B387149E39F}" destId="{0C5FA19D-7D8B-4343-BE36-4DBC4947515B}" srcOrd="0" destOrd="0" presId="urn:microsoft.com/office/officeart/2005/8/layout/hProcess11"/>
    <dgm:cxn modelId="{30C0B0E6-AE03-4C67-AF9D-5FADC348F55E}" srcId="{1C7C676A-3F2B-44C8-A4D5-4B387149E39F}" destId="{572B526A-78A0-437B-9C05-43AA64902472}" srcOrd="1" destOrd="0" parTransId="{F6BE0416-A706-4709-95D8-954BB009CCC4}" sibTransId="{15D1D066-8397-4D33-9C59-3AF9A6F92F69}"/>
    <dgm:cxn modelId="{6C2426FC-2027-457D-8F60-5222D4AD6B7E}" type="presOf" srcId="{5DCE73D8-933D-49FD-BECC-3E65F1055D7A}" destId="{F3D37338-2AA0-43CD-BE17-9164FA3D9A6E}" srcOrd="0" destOrd="0" presId="urn:microsoft.com/office/officeart/2005/8/layout/hProcess11"/>
    <dgm:cxn modelId="{1CB1FD77-F90B-4FB8-AC78-ED712269232D}" type="presParOf" srcId="{0C5FA19D-7D8B-4343-BE36-4DBC4947515B}" destId="{500D1268-717F-4EF9-8A39-D8E29C267A8A}" srcOrd="0" destOrd="0" presId="urn:microsoft.com/office/officeart/2005/8/layout/hProcess11"/>
    <dgm:cxn modelId="{43CC2DFB-DCA9-4C33-8456-D8FA65020271}" type="presParOf" srcId="{0C5FA19D-7D8B-4343-BE36-4DBC4947515B}" destId="{267F15C2-37EA-436B-9460-F1E6FE9456A2}" srcOrd="1" destOrd="0" presId="urn:microsoft.com/office/officeart/2005/8/layout/hProcess11"/>
    <dgm:cxn modelId="{68E42262-44AA-40DB-845B-A1C54E14AEB7}" type="presParOf" srcId="{267F15C2-37EA-436B-9460-F1E6FE9456A2}" destId="{E47347B5-E4AA-4152-A372-26A97A932B61}" srcOrd="0" destOrd="0" presId="urn:microsoft.com/office/officeart/2005/8/layout/hProcess11"/>
    <dgm:cxn modelId="{A1D6A011-9FE3-4B17-9C55-5B1B0C3ACF35}" type="presParOf" srcId="{E47347B5-E4AA-4152-A372-26A97A932B61}" destId="{F3D37338-2AA0-43CD-BE17-9164FA3D9A6E}" srcOrd="0" destOrd="0" presId="urn:microsoft.com/office/officeart/2005/8/layout/hProcess11"/>
    <dgm:cxn modelId="{0CC48F9E-4DCD-439E-B1D2-E5B6D1F9554D}" type="presParOf" srcId="{E47347B5-E4AA-4152-A372-26A97A932B61}" destId="{1FA66B05-DD51-4E24-BFE0-2727FAD95D0D}" srcOrd="1" destOrd="0" presId="urn:microsoft.com/office/officeart/2005/8/layout/hProcess11"/>
    <dgm:cxn modelId="{F2A650B0-E800-494D-AE68-B68C2BB67E49}" type="presParOf" srcId="{E47347B5-E4AA-4152-A372-26A97A932B61}" destId="{EE95FB6B-24BB-4D0B-AB40-A5B449F69850}" srcOrd="2" destOrd="0" presId="urn:microsoft.com/office/officeart/2005/8/layout/hProcess11"/>
    <dgm:cxn modelId="{09ACCFED-E514-447D-98CD-1E7A7354680B}" type="presParOf" srcId="{267F15C2-37EA-436B-9460-F1E6FE9456A2}" destId="{FFD325F5-A3AF-4F32-ADF6-4E7C5FFBA240}" srcOrd="1" destOrd="0" presId="urn:microsoft.com/office/officeart/2005/8/layout/hProcess11"/>
    <dgm:cxn modelId="{D2AA9A89-6346-40DD-A247-F23ADE8C34AB}" type="presParOf" srcId="{267F15C2-37EA-436B-9460-F1E6FE9456A2}" destId="{3C554D60-A187-47BA-B535-75CE22188B51}" srcOrd="2" destOrd="0" presId="urn:microsoft.com/office/officeart/2005/8/layout/hProcess11"/>
    <dgm:cxn modelId="{DDB37501-C058-4614-A858-9E35F3AB3500}" type="presParOf" srcId="{3C554D60-A187-47BA-B535-75CE22188B51}" destId="{EF7EA599-BA74-4243-A8A9-A8C3A8638915}" srcOrd="0" destOrd="0" presId="urn:microsoft.com/office/officeart/2005/8/layout/hProcess11"/>
    <dgm:cxn modelId="{1F71BD11-A3C5-488C-AD2E-A7C38AAAA078}" type="presParOf" srcId="{3C554D60-A187-47BA-B535-75CE22188B51}" destId="{0603A488-8718-40F4-955B-BC839622882F}" srcOrd="1" destOrd="0" presId="urn:microsoft.com/office/officeart/2005/8/layout/hProcess11"/>
    <dgm:cxn modelId="{FC143AD9-1BDC-439D-88B7-B37A3389260C}" type="presParOf" srcId="{3C554D60-A187-47BA-B535-75CE22188B51}" destId="{B2FFD583-B6F1-4B76-83AE-44736BE67AA0}" srcOrd="2" destOrd="0" presId="urn:microsoft.com/office/officeart/2005/8/layout/hProcess11"/>
    <dgm:cxn modelId="{1D318934-DC1C-4D13-8068-2CDB39EBD284}" type="presParOf" srcId="{267F15C2-37EA-436B-9460-F1E6FE9456A2}" destId="{C4DA055A-1A6A-4C02-8307-7096485C4FB6}" srcOrd="3" destOrd="0" presId="urn:microsoft.com/office/officeart/2005/8/layout/hProcess11"/>
    <dgm:cxn modelId="{7AC4EE9B-A63F-4611-B07E-AB06BC7992EA}" type="presParOf" srcId="{267F15C2-37EA-436B-9460-F1E6FE9456A2}" destId="{90B7743C-BEB0-42B3-AE2F-80FAB8AF3ACB}" srcOrd="4" destOrd="0" presId="urn:microsoft.com/office/officeart/2005/8/layout/hProcess11"/>
    <dgm:cxn modelId="{6964CA67-A2CF-481D-B1D3-72ED89E38D17}" type="presParOf" srcId="{90B7743C-BEB0-42B3-AE2F-80FAB8AF3ACB}" destId="{FF42F230-67EC-4209-8250-56930FB69BE3}" srcOrd="0" destOrd="0" presId="urn:microsoft.com/office/officeart/2005/8/layout/hProcess11"/>
    <dgm:cxn modelId="{D0339DD0-F733-419B-9623-7118A2160E9F}" type="presParOf" srcId="{90B7743C-BEB0-42B3-AE2F-80FAB8AF3ACB}" destId="{ACC20B5F-3B07-4794-A595-E0DEA46429B8}" srcOrd="1" destOrd="0" presId="urn:microsoft.com/office/officeart/2005/8/layout/hProcess11"/>
    <dgm:cxn modelId="{1ED1EB42-AD15-4203-99E2-078ADC2FF749}" type="presParOf" srcId="{90B7743C-BEB0-42B3-AE2F-80FAB8AF3ACB}" destId="{CE83FA43-3A05-4059-80F7-DBC5E35250F1}" srcOrd="2" destOrd="0" presId="urn:microsoft.com/office/officeart/2005/8/layout/hProcess11"/>
    <dgm:cxn modelId="{45D0005D-AE5B-432B-A0C6-BFB63A3B0652}" type="presParOf" srcId="{267F15C2-37EA-436B-9460-F1E6FE9456A2}" destId="{95A42951-0377-486F-A731-EC52AB6E5197}" srcOrd="5" destOrd="0" presId="urn:microsoft.com/office/officeart/2005/8/layout/hProcess11"/>
    <dgm:cxn modelId="{55A8EC00-30B7-4AF3-A367-223C42936819}" type="presParOf" srcId="{267F15C2-37EA-436B-9460-F1E6FE9456A2}" destId="{BD7736F5-70AD-4AB9-9B32-2ED17D7B84B2}" srcOrd="6" destOrd="0" presId="urn:microsoft.com/office/officeart/2005/8/layout/hProcess11"/>
    <dgm:cxn modelId="{09F04428-3917-4069-96F7-53BBBEF65E5F}" type="presParOf" srcId="{BD7736F5-70AD-4AB9-9B32-2ED17D7B84B2}" destId="{9A0C551F-96FF-4130-B632-7A3FD34222B6}" srcOrd="0" destOrd="0" presId="urn:microsoft.com/office/officeart/2005/8/layout/hProcess11"/>
    <dgm:cxn modelId="{D1BC3F83-F11C-449D-86E0-5B20811106E0}" type="presParOf" srcId="{BD7736F5-70AD-4AB9-9B32-2ED17D7B84B2}" destId="{4D6F3CF2-AE64-47A7-8741-E3B5F02B8731}" srcOrd="1" destOrd="0" presId="urn:microsoft.com/office/officeart/2005/8/layout/hProcess11"/>
    <dgm:cxn modelId="{1292FAB6-EB06-4668-8D6F-CD28EA52F59E}" type="presParOf" srcId="{BD7736F5-70AD-4AB9-9B32-2ED17D7B84B2}" destId="{CEBF0C4D-7215-4EC3-8405-66E880038E48}" srcOrd="2" destOrd="0" presId="urn:microsoft.com/office/officeart/2005/8/layout/hProcess11"/>
    <dgm:cxn modelId="{2C76F4B0-214C-4C53-B30C-40F02F0232A0}" type="presParOf" srcId="{267F15C2-37EA-436B-9460-F1E6FE9456A2}" destId="{7BD1BDEA-EF8F-4581-B9DC-4090C4F76698}" srcOrd="7" destOrd="0" presId="urn:microsoft.com/office/officeart/2005/8/layout/hProcess11"/>
    <dgm:cxn modelId="{3D4A84DA-94FB-46CC-9D5F-859994A2F900}" type="presParOf" srcId="{267F15C2-37EA-436B-9460-F1E6FE9456A2}" destId="{926757A9-C5BF-47BA-846A-A5B99F07BCDF}" srcOrd="8" destOrd="0" presId="urn:microsoft.com/office/officeart/2005/8/layout/hProcess11"/>
    <dgm:cxn modelId="{20CB4B24-35A1-4857-A39C-ACA3F08A4C2B}" type="presParOf" srcId="{926757A9-C5BF-47BA-846A-A5B99F07BCDF}" destId="{CDEF07B9-5FCB-45A5-B333-D07F2D189ADA}" srcOrd="0" destOrd="0" presId="urn:microsoft.com/office/officeart/2005/8/layout/hProcess11"/>
    <dgm:cxn modelId="{4C64119C-23E5-4D39-A02E-5AD7213C60E8}" type="presParOf" srcId="{926757A9-C5BF-47BA-846A-A5B99F07BCDF}" destId="{BCFBE41E-75B1-4588-863C-A2C9D851DC8E}" srcOrd="1" destOrd="0" presId="urn:microsoft.com/office/officeart/2005/8/layout/hProcess11"/>
    <dgm:cxn modelId="{263ECB5A-C4E0-4E9D-9546-900D083D7963}" type="presParOf" srcId="{926757A9-C5BF-47BA-846A-A5B99F07BCDF}" destId="{1F24D7F8-9D78-4F01-8C4D-DC3651D7426D}"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5D17C-4ACF-4032-9BE8-763B97F88B4B}">
      <dsp:nvSpPr>
        <dsp:cNvPr id="0" name=""/>
        <dsp:cNvSpPr/>
      </dsp:nvSpPr>
      <dsp:spPr>
        <a:xfrm>
          <a:off x="3415898" y="636"/>
          <a:ext cx="1858588" cy="18585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Revenue Sufficiency</a:t>
          </a:r>
        </a:p>
      </dsp:txBody>
      <dsp:txXfrm>
        <a:off x="3688082" y="272820"/>
        <a:ext cx="1314220" cy="1314220"/>
      </dsp:txXfrm>
    </dsp:sp>
    <dsp:sp modelId="{7ACF1BE7-B68D-4E01-B52F-FEBA1B0C3EB8}">
      <dsp:nvSpPr>
        <dsp:cNvPr id="0" name=""/>
        <dsp:cNvSpPr/>
      </dsp:nvSpPr>
      <dsp:spPr>
        <a:xfrm rot="2160000">
          <a:off x="5216127" y="1429122"/>
          <a:ext cx="495656" cy="6272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5230326" y="1510876"/>
        <a:ext cx="346959" cy="376363"/>
      </dsp:txXfrm>
    </dsp:sp>
    <dsp:sp modelId="{A40C8484-F603-4A63-9603-FB2549EB7CB5}">
      <dsp:nvSpPr>
        <dsp:cNvPr id="0" name=""/>
        <dsp:cNvSpPr/>
      </dsp:nvSpPr>
      <dsp:spPr>
        <a:xfrm>
          <a:off x="5676121" y="1642784"/>
          <a:ext cx="1858588" cy="18585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Simple &amp; Logical</a:t>
          </a:r>
        </a:p>
      </dsp:txBody>
      <dsp:txXfrm>
        <a:off x="5948305" y="1914968"/>
        <a:ext cx="1314220" cy="1314220"/>
      </dsp:txXfrm>
    </dsp:sp>
    <dsp:sp modelId="{0781B9BE-C52D-4257-B527-5361DFA13AAB}">
      <dsp:nvSpPr>
        <dsp:cNvPr id="0" name=""/>
        <dsp:cNvSpPr/>
      </dsp:nvSpPr>
      <dsp:spPr>
        <a:xfrm rot="6480000">
          <a:off x="5930258" y="3573626"/>
          <a:ext cx="495656" cy="6272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rot="10800000">
        <a:off x="6027581" y="3628371"/>
        <a:ext cx="346959" cy="376363"/>
      </dsp:txXfrm>
    </dsp:sp>
    <dsp:sp modelId="{A2E76760-7891-456B-AA93-0E65A6DC2544}">
      <dsp:nvSpPr>
        <dsp:cNvPr id="0" name=""/>
        <dsp:cNvSpPr/>
      </dsp:nvSpPr>
      <dsp:spPr>
        <a:xfrm>
          <a:off x="4812793" y="4299835"/>
          <a:ext cx="1858588" cy="18585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Utility Billing Compatible</a:t>
          </a:r>
        </a:p>
      </dsp:txBody>
      <dsp:txXfrm>
        <a:off x="5084977" y="4572019"/>
        <a:ext cx="1314220" cy="1314220"/>
      </dsp:txXfrm>
    </dsp:sp>
    <dsp:sp modelId="{5CE6D196-FC56-46B9-8F0F-B3F772AAD139}">
      <dsp:nvSpPr>
        <dsp:cNvPr id="0" name=""/>
        <dsp:cNvSpPr/>
      </dsp:nvSpPr>
      <dsp:spPr>
        <a:xfrm rot="10800000">
          <a:off x="4111392" y="4915493"/>
          <a:ext cx="495656" cy="6272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rot="10800000">
        <a:off x="4260089" y="5040948"/>
        <a:ext cx="346959" cy="376363"/>
      </dsp:txXfrm>
    </dsp:sp>
    <dsp:sp modelId="{5058D847-A5DD-432B-9C02-4DA397A82345}">
      <dsp:nvSpPr>
        <dsp:cNvPr id="0" name=""/>
        <dsp:cNvSpPr/>
      </dsp:nvSpPr>
      <dsp:spPr>
        <a:xfrm>
          <a:off x="2019004" y="4299835"/>
          <a:ext cx="1858588" cy="18585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Signal Value of Service</a:t>
          </a:r>
        </a:p>
      </dsp:txBody>
      <dsp:txXfrm>
        <a:off x="2291188" y="4572019"/>
        <a:ext cx="1314220" cy="1314220"/>
      </dsp:txXfrm>
    </dsp:sp>
    <dsp:sp modelId="{80BFEAEF-D99B-4C76-A3D7-A13F2C1F1116}">
      <dsp:nvSpPr>
        <dsp:cNvPr id="0" name=""/>
        <dsp:cNvSpPr/>
      </dsp:nvSpPr>
      <dsp:spPr>
        <a:xfrm rot="15120000">
          <a:off x="2273141" y="3600309"/>
          <a:ext cx="495656" cy="6272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rot="10800000">
        <a:off x="2370464" y="3796474"/>
        <a:ext cx="346959" cy="376363"/>
      </dsp:txXfrm>
    </dsp:sp>
    <dsp:sp modelId="{D70A2124-4A6E-4348-B9AD-9B7B5D23F71C}">
      <dsp:nvSpPr>
        <dsp:cNvPr id="0" name=""/>
        <dsp:cNvSpPr/>
      </dsp:nvSpPr>
      <dsp:spPr>
        <a:xfrm>
          <a:off x="1155676" y="1642784"/>
          <a:ext cx="1858588" cy="18585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Support District Goals</a:t>
          </a:r>
        </a:p>
      </dsp:txBody>
      <dsp:txXfrm>
        <a:off x="1427860" y="1914968"/>
        <a:ext cx="1314220" cy="1314220"/>
      </dsp:txXfrm>
    </dsp:sp>
    <dsp:sp modelId="{918154EB-6D77-40D7-8CA3-4D3542AC4E18}">
      <dsp:nvSpPr>
        <dsp:cNvPr id="0" name=""/>
        <dsp:cNvSpPr/>
      </dsp:nvSpPr>
      <dsp:spPr>
        <a:xfrm rot="19440000">
          <a:off x="2955904" y="1445613"/>
          <a:ext cx="495656" cy="6272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2970103" y="1614769"/>
        <a:ext cx="346959" cy="376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EB3F0-E750-4B4B-8520-A6AAA45305E9}">
      <dsp:nvSpPr>
        <dsp:cNvPr id="0" name=""/>
        <dsp:cNvSpPr/>
      </dsp:nvSpPr>
      <dsp:spPr>
        <a:xfrm>
          <a:off x="4113416" y="947062"/>
          <a:ext cx="1794344" cy="17946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A09597-3860-491E-826A-67AA8E493369}">
      <dsp:nvSpPr>
        <dsp:cNvPr id="0" name=""/>
        <dsp:cNvSpPr/>
      </dsp:nvSpPr>
      <dsp:spPr>
        <a:xfrm>
          <a:off x="4172994" y="1006896"/>
          <a:ext cx="1675189" cy="167501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Exclusive for Wastewater Service</a:t>
          </a:r>
        </a:p>
      </dsp:txBody>
      <dsp:txXfrm>
        <a:off x="4412474" y="1246228"/>
        <a:ext cx="1196229" cy="1196346"/>
      </dsp:txXfrm>
    </dsp:sp>
    <dsp:sp modelId="{554DB5BC-02C7-461D-AF06-ED5B5C437CE5}">
      <dsp:nvSpPr>
        <dsp:cNvPr id="0" name=""/>
        <dsp:cNvSpPr/>
      </dsp:nvSpPr>
      <dsp:spPr>
        <a:xfrm rot="2700000">
          <a:off x="2261070" y="949232"/>
          <a:ext cx="1790023" cy="179002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4685D8-3A27-4E04-90D1-E157B385C592}">
      <dsp:nvSpPr>
        <dsp:cNvPr id="0" name=""/>
        <dsp:cNvSpPr/>
      </dsp:nvSpPr>
      <dsp:spPr>
        <a:xfrm>
          <a:off x="2318487" y="1006896"/>
          <a:ext cx="1675189" cy="167501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Funded 77% by User Rates</a:t>
          </a:r>
        </a:p>
      </dsp:txBody>
      <dsp:txXfrm>
        <a:off x="2557967" y="1246228"/>
        <a:ext cx="1196229" cy="1196346"/>
      </dsp:txXfrm>
    </dsp:sp>
    <dsp:sp modelId="{61C93E41-264F-46A4-A028-0236F093D66C}">
      <dsp:nvSpPr>
        <dsp:cNvPr id="0" name=""/>
        <dsp:cNvSpPr/>
      </dsp:nvSpPr>
      <dsp:spPr>
        <a:xfrm rot="2700000">
          <a:off x="406564" y="949232"/>
          <a:ext cx="1790023" cy="179002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E8EF4B-B5F6-4AFF-B0E6-3169C12A96AD}">
      <dsp:nvSpPr>
        <dsp:cNvPr id="0" name=""/>
        <dsp:cNvSpPr/>
      </dsp:nvSpPr>
      <dsp:spPr>
        <a:xfrm>
          <a:off x="463980" y="1006896"/>
          <a:ext cx="1675189" cy="167501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Self-sufficient Fund</a:t>
          </a:r>
        </a:p>
      </dsp:txBody>
      <dsp:txXfrm>
        <a:off x="703460" y="1246228"/>
        <a:ext cx="1196229" cy="11963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D1268-717F-4EF9-8A39-D8E29C267A8A}">
      <dsp:nvSpPr>
        <dsp:cNvPr id="0" name=""/>
        <dsp:cNvSpPr/>
      </dsp:nvSpPr>
      <dsp:spPr>
        <a:xfrm>
          <a:off x="0" y="1005840"/>
          <a:ext cx="8153400" cy="1341120"/>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D37338-2AA0-43CD-BE17-9164FA3D9A6E}">
      <dsp:nvSpPr>
        <dsp:cNvPr id="0" name=""/>
        <dsp:cNvSpPr/>
      </dsp:nvSpPr>
      <dsp:spPr>
        <a:xfrm>
          <a:off x="3224" y="0"/>
          <a:ext cx="1409925" cy="134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i="1" kern="1200" dirty="0"/>
            <a:t>March 1-6</a:t>
          </a:r>
        </a:p>
        <a:p>
          <a:pPr marL="0" lvl="0" indent="0" algn="ctr" defTabSz="666750">
            <a:lnSpc>
              <a:spcPct val="90000"/>
            </a:lnSpc>
            <a:spcBef>
              <a:spcPct val="0"/>
            </a:spcBef>
            <a:spcAft>
              <a:spcPct val="35000"/>
            </a:spcAft>
            <a:buNone/>
          </a:pPr>
          <a:r>
            <a:rPr lang="en-US" sz="1500" b="1" kern="1200" dirty="0"/>
            <a:t>Draft Report Available &amp; Public Workshop</a:t>
          </a:r>
        </a:p>
      </dsp:txBody>
      <dsp:txXfrm>
        <a:off x="3224" y="0"/>
        <a:ext cx="1409925" cy="1341120"/>
      </dsp:txXfrm>
    </dsp:sp>
    <dsp:sp modelId="{1FA66B05-DD51-4E24-BFE0-2727FAD95D0D}">
      <dsp:nvSpPr>
        <dsp:cNvPr id="0" name=""/>
        <dsp:cNvSpPr/>
      </dsp:nvSpPr>
      <dsp:spPr>
        <a:xfrm>
          <a:off x="540547" y="1508760"/>
          <a:ext cx="335280" cy="33528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7EA599-BA74-4243-A8A9-A8C3A8638915}">
      <dsp:nvSpPr>
        <dsp:cNvPr id="0" name=""/>
        <dsp:cNvSpPr/>
      </dsp:nvSpPr>
      <dsp:spPr>
        <a:xfrm>
          <a:off x="1483646" y="2011680"/>
          <a:ext cx="1409925" cy="134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i="1" kern="1200" dirty="0"/>
            <a:t>March 13</a:t>
          </a:r>
        </a:p>
        <a:p>
          <a:pPr marL="0" lvl="0" indent="0" algn="ctr" defTabSz="666750">
            <a:lnSpc>
              <a:spcPct val="90000"/>
            </a:lnSpc>
            <a:spcBef>
              <a:spcPct val="0"/>
            </a:spcBef>
            <a:spcAft>
              <a:spcPct val="35000"/>
            </a:spcAft>
            <a:buNone/>
          </a:pPr>
          <a:r>
            <a:rPr lang="en-US" sz="1500" b="1" kern="1200" dirty="0"/>
            <a:t>Board Mtg decision to proceed with proposed rates</a:t>
          </a:r>
        </a:p>
      </dsp:txBody>
      <dsp:txXfrm>
        <a:off x="1483646" y="2011680"/>
        <a:ext cx="1409925" cy="1341120"/>
      </dsp:txXfrm>
    </dsp:sp>
    <dsp:sp modelId="{0603A488-8718-40F4-955B-BC839622882F}">
      <dsp:nvSpPr>
        <dsp:cNvPr id="0" name=""/>
        <dsp:cNvSpPr/>
      </dsp:nvSpPr>
      <dsp:spPr>
        <a:xfrm>
          <a:off x="2020968" y="1508760"/>
          <a:ext cx="335280" cy="33528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42F230-67EC-4209-8250-56930FB69BE3}">
      <dsp:nvSpPr>
        <dsp:cNvPr id="0" name=""/>
        <dsp:cNvSpPr/>
      </dsp:nvSpPr>
      <dsp:spPr>
        <a:xfrm>
          <a:off x="2964067" y="0"/>
          <a:ext cx="1409925" cy="134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i="1" kern="1200" dirty="0"/>
            <a:t>45-day Noticing Period</a:t>
          </a:r>
        </a:p>
        <a:p>
          <a:pPr marL="0" lvl="0" indent="0" algn="ctr" defTabSz="666750">
            <a:lnSpc>
              <a:spcPct val="90000"/>
            </a:lnSpc>
            <a:spcBef>
              <a:spcPct val="0"/>
            </a:spcBef>
            <a:spcAft>
              <a:spcPct val="35000"/>
            </a:spcAft>
            <a:buNone/>
          </a:pPr>
          <a:r>
            <a:rPr lang="en-US" sz="1500" b="1" kern="1200" dirty="0"/>
            <a:t>Customers opportunity to review proposed rates</a:t>
          </a:r>
          <a:endParaRPr lang="en-US" sz="1500" kern="1200" dirty="0"/>
        </a:p>
      </dsp:txBody>
      <dsp:txXfrm>
        <a:off x="2964067" y="0"/>
        <a:ext cx="1409925" cy="1341120"/>
      </dsp:txXfrm>
    </dsp:sp>
    <dsp:sp modelId="{ACC20B5F-3B07-4794-A595-E0DEA46429B8}">
      <dsp:nvSpPr>
        <dsp:cNvPr id="0" name=""/>
        <dsp:cNvSpPr/>
      </dsp:nvSpPr>
      <dsp:spPr>
        <a:xfrm>
          <a:off x="3501390" y="1508760"/>
          <a:ext cx="335280" cy="33528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0C551F-96FF-4130-B632-7A3FD34222B6}">
      <dsp:nvSpPr>
        <dsp:cNvPr id="0" name=""/>
        <dsp:cNvSpPr/>
      </dsp:nvSpPr>
      <dsp:spPr>
        <a:xfrm>
          <a:off x="4444488" y="2011680"/>
          <a:ext cx="1409925" cy="134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i="1" kern="1200" dirty="0"/>
            <a:t>May 8</a:t>
          </a:r>
        </a:p>
        <a:p>
          <a:pPr marL="0" lvl="0" indent="0" algn="ctr" defTabSz="666750">
            <a:lnSpc>
              <a:spcPct val="90000"/>
            </a:lnSpc>
            <a:spcBef>
              <a:spcPct val="0"/>
            </a:spcBef>
            <a:spcAft>
              <a:spcPct val="35000"/>
            </a:spcAft>
            <a:buNone/>
          </a:pPr>
          <a:r>
            <a:rPr lang="en-US" sz="1500" b="1" kern="1200" dirty="0"/>
            <a:t>Acceptance of Final Report, Public Hearing, &amp; Ordinance</a:t>
          </a:r>
        </a:p>
      </dsp:txBody>
      <dsp:txXfrm>
        <a:off x="4444488" y="2011680"/>
        <a:ext cx="1409925" cy="1341120"/>
      </dsp:txXfrm>
    </dsp:sp>
    <dsp:sp modelId="{4D6F3CF2-AE64-47A7-8741-E3B5F02B8731}">
      <dsp:nvSpPr>
        <dsp:cNvPr id="0" name=""/>
        <dsp:cNvSpPr/>
      </dsp:nvSpPr>
      <dsp:spPr>
        <a:xfrm>
          <a:off x="4981811" y="1508760"/>
          <a:ext cx="335280" cy="33528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EF07B9-5FCB-45A5-B333-D07F2D189ADA}">
      <dsp:nvSpPr>
        <dsp:cNvPr id="0" name=""/>
        <dsp:cNvSpPr/>
      </dsp:nvSpPr>
      <dsp:spPr>
        <a:xfrm>
          <a:off x="5924910" y="0"/>
          <a:ext cx="1409925" cy="134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b="0" i="1" kern="1200" dirty="0"/>
            <a:t>July 1 </a:t>
          </a:r>
        </a:p>
        <a:p>
          <a:pPr marL="0" lvl="0" indent="0" algn="ctr" defTabSz="666750">
            <a:lnSpc>
              <a:spcPct val="90000"/>
            </a:lnSpc>
            <a:spcBef>
              <a:spcPct val="0"/>
            </a:spcBef>
            <a:spcAft>
              <a:spcPct val="35000"/>
            </a:spcAft>
            <a:buNone/>
          </a:pPr>
          <a:r>
            <a:rPr lang="en-US" sz="1500" b="1" kern="1200" dirty="0"/>
            <a:t>New Rates Implemented</a:t>
          </a:r>
        </a:p>
      </dsp:txBody>
      <dsp:txXfrm>
        <a:off x="5924910" y="0"/>
        <a:ext cx="1409925" cy="1341120"/>
      </dsp:txXfrm>
    </dsp:sp>
    <dsp:sp modelId="{BCFBE41E-75B1-4588-863C-A2C9D851DC8E}">
      <dsp:nvSpPr>
        <dsp:cNvPr id="0" name=""/>
        <dsp:cNvSpPr/>
      </dsp:nvSpPr>
      <dsp:spPr>
        <a:xfrm>
          <a:off x="6462232" y="1508760"/>
          <a:ext cx="335280" cy="33528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15A3470-1C17-F4F7-EAC4-7C1AA90F396E}"/>
              </a:ext>
            </a:extLst>
          </p:cNvPr>
          <p:cNvSpPr>
            <a:spLocks noGrp="1" noChangeArrowheads="1"/>
          </p:cNvSpPr>
          <p:nvPr>
            <p:ph type="hdr" sz="quarter"/>
          </p:nvPr>
        </p:nvSpPr>
        <p:spPr bwMode="auto">
          <a:xfrm>
            <a:off x="0" y="0"/>
            <a:ext cx="3076575" cy="4699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mn-ea"/>
                <a:cs typeface="+mn-cs"/>
              </a:defRPr>
            </a:lvl1pPr>
          </a:lstStyle>
          <a:p>
            <a:pPr>
              <a:defRPr/>
            </a:pPr>
            <a:endParaRPr lang="en-US"/>
          </a:p>
        </p:txBody>
      </p:sp>
      <p:sp>
        <p:nvSpPr>
          <p:cNvPr id="45059" name="Rectangle 3">
            <a:extLst>
              <a:ext uri="{FF2B5EF4-FFF2-40B4-BE49-F238E27FC236}">
                <a16:creationId xmlns:a16="http://schemas.microsoft.com/office/drawing/2014/main" id="{C37830CE-8F02-C2A0-35CB-CB3CBF9BE5BE}"/>
              </a:ext>
            </a:extLst>
          </p:cNvPr>
          <p:cNvSpPr>
            <a:spLocks noGrp="1" noChangeArrowheads="1"/>
          </p:cNvSpPr>
          <p:nvPr>
            <p:ph type="dt" sz="quarter" idx="1"/>
          </p:nvPr>
        </p:nvSpPr>
        <p:spPr bwMode="auto">
          <a:xfrm>
            <a:off x="4024313" y="0"/>
            <a:ext cx="3076575" cy="4699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mn-ea"/>
                <a:cs typeface="+mn-cs"/>
              </a:defRPr>
            </a:lvl1pPr>
          </a:lstStyle>
          <a:p>
            <a:pPr>
              <a:defRPr/>
            </a:pPr>
            <a:endParaRPr lang="en-US"/>
          </a:p>
        </p:txBody>
      </p:sp>
      <p:sp>
        <p:nvSpPr>
          <p:cNvPr id="45060" name="Rectangle 4">
            <a:extLst>
              <a:ext uri="{FF2B5EF4-FFF2-40B4-BE49-F238E27FC236}">
                <a16:creationId xmlns:a16="http://schemas.microsoft.com/office/drawing/2014/main" id="{DADFF820-CE58-1294-3E1A-F43E209E1824}"/>
              </a:ext>
            </a:extLst>
          </p:cNvPr>
          <p:cNvSpPr>
            <a:spLocks noGrp="1" noChangeArrowheads="1"/>
          </p:cNvSpPr>
          <p:nvPr>
            <p:ph type="ftr" sz="quarter" idx="2"/>
          </p:nvPr>
        </p:nvSpPr>
        <p:spPr bwMode="auto">
          <a:xfrm>
            <a:off x="0" y="8916988"/>
            <a:ext cx="3076575" cy="4699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mn-ea"/>
                <a:cs typeface="+mn-cs"/>
              </a:defRPr>
            </a:lvl1pPr>
          </a:lstStyle>
          <a:p>
            <a:pPr>
              <a:defRPr/>
            </a:pPr>
            <a:endParaRPr lang="en-US"/>
          </a:p>
        </p:txBody>
      </p:sp>
      <p:sp>
        <p:nvSpPr>
          <p:cNvPr id="45061" name="Rectangle 5">
            <a:extLst>
              <a:ext uri="{FF2B5EF4-FFF2-40B4-BE49-F238E27FC236}">
                <a16:creationId xmlns:a16="http://schemas.microsoft.com/office/drawing/2014/main" id="{8EE8A601-41CE-F79F-4E12-0C1ED0806423}"/>
              </a:ext>
            </a:extLst>
          </p:cNvPr>
          <p:cNvSpPr>
            <a:spLocks noGrp="1" noChangeArrowheads="1"/>
          </p:cNvSpPr>
          <p:nvPr>
            <p:ph type="sldNum" sz="quarter" idx="3"/>
          </p:nvPr>
        </p:nvSpPr>
        <p:spPr bwMode="auto">
          <a:xfrm>
            <a:off x="4024313" y="8916988"/>
            <a:ext cx="3076575" cy="4699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defRPr>
            </a:lvl1pPr>
          </a:lstStyle>
          <a:p>
            <a:pPr>
              <a:defRPr/>
            </a:pPr>
            <a:fld id="{A69FF4E9-F42C-4340-BFC5-086A4648CFC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3BCD26E-4E9F-1998-B099-9D5489242F64}"/>
              </a:ext>
            </a:extLst>
          </p:cNvPr>
          <p:cNvSpPr>
            <a:spLocks noGrp="1" noChangeArrowheads="1"/>
          </p:cNvSpPr>
          <p:nvPr>
            <p:ph type="hdr" sz="quarter"/>
          </p:nvPr>
        </p:nvSpPr>
        <p:spPr bwMode="auto">
          <a:xfrm>
            <a:off x="0" y="0"/>
            <a:ext cx="3076575" cy="4699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mn-ea"/>
                <a:cs typeface="+mn-cs"/>
              </a:defRPr>
            </a:lvl1pPr>
          </a:lstStyle>
          <a:p>
            <a:pPr>
              <a:defRPr/>
            </a:pPr>
            <a:endParaRPr lang="en-US"/>
          </a:p>
        </p:txBody>
      </p:sp>
      <p:sp>
        <p:nvSpPr>
          <p:cNvPr id="19459" name="Rectangle 3">
            <a:extLst>
              <a:ext uri="{FF2B5EF4-FFF2-40B4-BE49-F238E27FC236}">
                <a16:creationId xmlns:a16="http://schemas.microsoft.com/office/drawing/2014/main" id="{C0355C43-3689-6B2C-1F87-45C9D46BE810}"/>
              </a:ext>
            </a:extLst>
          </p:cNvPr>
          <p:cNvSpPr>
            <a:spLocks noGrp="1" noChangeArrowheads="1"/>
          </p:cNvSpPr>
          <p:nvPr>
            <p:ph type="dt" idx="1"/>
          </p:nvPr>
        </p:nvSpPr>
        <p:spPr bwMode="auto">
          <a:xfrm>
            <a:off x="4024313" y="0"/>
            <a:ext cx="3076575" cy="4699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mn-ea"/>
                <a:cs typeface="+mn-cs"/>
              </a:defRPr>
            </a:lvl1pPr>
          </a:lstStyle>
          <a:p>
            <a:pPr>
              <a:defRPr/>
            </a:pPr>
            <a:endParaRPr lang="en-US"/>
          </a:p>
        </p:txBody>
      </p:sp>
      <p:sp>
        <p:nvSpPr>
          <p:cNvPr id="16388" name="Rectangle 4">
            <a:extLst>
              <a:ext uri="{FF2B5EF4-FFF2-40B4-BE49-F238E27FC236}">
                <a16:creationId xmlns:a16="http://schemas.microsoft.com/office/drawing/2014/main" id="{32C23567-4BE2-D96D-5B54-46B131A03129}"/>
              </a:ext>
            </a:extLst>
          </p:cNvPr>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a:extLst>
              <a:ext uri="{FF2B5EF4-FFF2-40B4-BE49-F238E27FC236}">
                <a16:creationId xmlns:a16="http://schemas.microsoft.com/office/drawing/2014/main" id="{226886DD-7012-C399-2369-815FB4B7135B}"/>
              </a:ext>
            </a:extLst>
          </p:cNvPr>
          <p:cNvSpPr>
            <a:spLocks noGrp="1" noChangeArrowheads="1"/>
          </p:cNvSpPr>
          <p:nvPr>
            <p:ph type="body" sz="quarter" idx="3"/>
          </p:nvPr>
        </p:nvSpPr>
        <p:spPr bwMode="auto">
          <a:xfrm>
            <a:off x="709613" y="4460875"/>
            <a:ext cx="5683250" cy="4224338"/>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a:extLst>
              <a:ext uri="{FF2B5EF4-FFF2-40B4-BE49-F238E27FC236}">
                <a16:creationId xmlns:a16="http://schemas.microsoft.com/office/drawing/2014/main" id="{51C19D02-004C-E8BD-77FD-E6AE909DB1F8}"/>
              </a:ext>
            </a:extLst>
          </p:cNvPr>
          <p:cNvSpPr>
            <a:spLocks noGrp="1" noChangeArrowheads="1"/>
          </p:cNvSpPr>
          <p:nvPr>
            <p:ph type="ftr" sz="quarter" idx="4"/>
          </p:nvPr>
        </p:nvSpPr>
        <p:spPr bwMode="auto">
          <a:xfrm>
            <a:off x="0" y="8916988"/>
            <a:ext cx="3076575" cy="4699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mn-ea"/>
                <a:cs typeface="+mn-cs"/>
              </a:defRPr>
            </a:lvl1pPr>
          </a:lstStyle>
          <a:p>
            <a:pPr>
              <a:defRPr/>
            </a:pPr>
            <a:endParaRPr lang="en-US"/>
          </a:p>
        </p:txBody>
      </p:sp>
      <p:sp>
        <p:nvSpPr>
          <p:cNvPr id="19463" name="Rectangle 7">
            <a:extLst>
              <a:ext uri="{FF2B5EF4-FFF2-40B4-BE49-F238E27FC236}">
                <a16:creationId xmlns:a16="http://schemas.microsoft.com/office/drawing/2014/main" id="{9B8F108D-492B-779C-1AE6-50A4B4F81292}"/>
              </a:ext>
            </a:extLst>
          </p:cNvPr>
          <p:cNvSpPr>
            <a:spLocks noGrp="1" noChangeArrowheads="1"/>
          </p:cNvSpPr>
          <p:nvPr>
            <p:ph type="sldNum" sz="quarter" idx="5"/>
          </p:nvPr>
        </p:nvSpPr>
        <p:spPr bwMode="auto">
          <a:xfrm>
            <a:off x="4024313" y="8916988"/>
            <a:ext cx="3076575" cy="4699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defRPr>
            </a:lvl1pPr>
          </a:lstStyle>
          <a:p>
            <a:pPr>
              <a:defRPr/>
            </a:pPr>
            <a:fld id="{D761A863-6347-ED41-BB80-950501CEDC1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685DE04-5DD5-682E-F6B8-CB386C9B8DB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00088" indent="-266700">
              <a:defRPr sz="2000" b="1">
                <a:solidFill>
                  <a:schemeClr val="tx1"/>
                </a:solidFill>
                <a:latin typeface="Times New Roman" panose="02020603050405020304" pitchFamily="18" charset="0"/>
                <a:ea typeface="MS PGothic" panose="020B0600070205080204" pitchFamily="34" charset="-128"/>
              </a:defRPr>
            </a:lvl2pPr>
            <a:lvl3pPr marL="1077913" indent="-214313">
              <a:defRPr sz="2000" b="1">
                <a:solidFill>
                  <a:schemeClr val="tx1"/>
                </a:solidFill>
                <a:latin typeface="Times New Roman" panose="02020603050405020304" pitchFamily="18" charset="0"/>
                <a:ea typeface="MS PGothic" panose="020B0600070205080204" pitchFamily="34" charset="-128"/>
              </a:defRPr>
            </a:lvl3pPr>
            <a:lvl4pPr marL="1511300" indent="-214313">
              <a:defRPr sz="2000" b="1">
                <a:solidFill>
                  <a:schemeClr val="tx1"/>
                </a:solidFill>
                <a:latin typeface="Times New Roman" panose="02020603050405020304" pitchFamily="18" charset="0"/>
                <a:ea typeface="MS PGothic" panose="020B0600070205080204" pitchFamily="34" charset="-128"/>
              </a:defRPr>
            </a:lvl4pPr>
            <a:lvl5pPr marL="1943100" indent="-214313">
              <a:defRPr sz="2000" b="1">
                <a:solidFill>
                  <a:schemeClr val="tx1"/>
                </a:solidFill>
                <a:latin typeface="Times New Roman" panose="02020603050405020304" pitchFamily="18" charset="0"/>
                <a:ea typeface="MS PGothic" panose="020B0600070205080204" pitchFamily="34" charset="-128"/>
              </a:defRPr>
            </a:lvl5pPr>
            <a:lvl6pPr marL="2400300" indent="-214313"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857500" indent="-214313"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314700" indent="-214313"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771900" indent="-214313"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8ADFE95C-CD77-6248-B3F0-1B59E2B6E6CF}" type="slidenum">
              <a:rPr lang="en-US" altLang="en-US" sz="1200" b="0" smtClean="0">
                <a:latin typeface="Arial" panose="020B0604020202020204" pitchFamily="34" charset="0"/>
                <a:cs typeface="Arial" panose="020B0604020202020204" pitchFamily="34" charset="0"/>
              </a:rPr>
              <a:pPr/>
              <a:t>1</a:t>
            </a:fld>
            <a:endParaRPr lang="en-US" altLang="en-US" sz="1200" b="0">
              <a:latin typeface="Arial" panose="020B0604020202020204" pitchFamily="34" charset="0"/>
              <a:cs typeface="Arial" panose="020B0604020202020204" pitchFamily="34" charset="0"/>
            </a:endParaRPr>
          </a:p>
        </p:txBody>
      </p:sp>
      <p:sp>
        <p:nvSpPr>
          <p:cNvPr id="19459" name="Rectangle 2">
            <a:extLst>
              <a:ext uri="{FF2B5EF4-FFF2-40B4-BE49-F238E27FC236}">
                <a16:creationId xmlns:a16="http://schemas.microsoft.com/office/drawing/2014/main" id="{21FC8D0A-ADAC-F5E4-79B8-6FC2DEEBDED5}"/>
              </a:ext>
            </a:extLst>
          </p:cNvPr>
          <p:cNvSpPr>
            <a:spLocks noGrp="1" noRot="1" noChangeAspect="1" noChangeArrowheads="1" noTextEdit="1"/>
          </p:cNvSpPr>
          <p:nvPr>
            <p:ph type="sldImg"/>
          </p:nvPr>
        </p:nvSpPr>
        <p:spPr>
          <a:xfrm>
            <a:off x="1093788" y="671513"/>
            <a:ext cx="4467225" cy="3351212"/>
          </a:xfrm>
          <a:ln/>
        </p:spPr>
      </p:sp>
      <p:sp>
        <p:nvSpPr>
          <p:cNvPr id="19460" name="Rectangle 3">
            <a:extLst>
              <a:ext uri="{FF2B5EF4-FFF2-40B4-BE49-F238E27FC236}">
                <a16:creationId xmlns:a16="http://schemas.microsoft.com/office/drawing/2014/main" id="{40D7057A-FB27-541B-1F8B-B9A65692B76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B552FE7-C776-4D1A-BE72-DEB430EB9594}"/>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B0C83D2B-B618-72C4-137A-60AB154C4C4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7892" name="Slide Number Placeholder 3">
            <a:extLst>
              <a:ext uri="{FF2B5EF4-FFF2-40B4-BE49-F238E27FC236}">
                <a16:creationId xmlns:a16="http://schemas.microsoft.com/office/drawing/2014/main" id="{F5946DD6-5090-7811-58A0-560B0661BC7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E6EBD920-FD27-5D4C-AAAB-BD038C7A6211}" type="slidenum">
              <a:rPr lang="en-US" altLang="en-US" sz="1200" b="0" smtClean="0">
                <a:latin typeface="Arial" panose="020B0604020202020204" pitchFamily="34" charset="0"/>
              </a:rPr>
              <a:pPr/>
              <a:t>2</a:t>
            </a:fld>
            <a:endParaRPr lang="en-US" altLang="en-US" sz="1200" b="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EF0C5CDF-48C1-6D52-A8F5-5857AF52610D}"/>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38734543-44A7-CB4B-30A5-C7E27E7A6433}"/>
              </a:ext>
            </a:extLst>
          </p:cNvPr>
          <p:cNvSpPr>
            <a:spLocks noGrp="1"/>
          </p:cNvSpPr>
          <p:nvPr>
            <p:ph type="body" idx="1"/>
          </p:nvPr>
        </p:nvSpPr>
        <p:spPr/>
        <p:txBody>
          <a:bodyPr/>
          <a:lstStyle/>
          <a:p>
            <a:pPr>
              <a:defRPr/>
            </a:pPr>
            <a:r>
              <a:rPr lang="en-US" u="sng" dirty="0"/>
              <a:t>Depreciation:</a:t>
            </a:r>
          </a:p>
          <a:p>
            <a:pPr>
              <a:defRPr/>
            </a:pPr>
            <a:endParaRPr lang="en-US" dirty="0"/>
          </a:p>
          <a:p>
            <a:pPr marL="171450" indent="-171450">
              <a:buFontTx/>
              <a:buChar char="-"/>
              <a:defRPr/>
            </a:pPr>
            <a:r>
              <a:rPr lang="en-US" dirty="0"/>
              <a:t>The accounting term for the cost of System Rehabilitation</a:t>
            </a:r>
          </a:p>
          <a:p>
            <a:pPr marL="171450" indent="-171450">
              <a:buFontTx/>
              <a:buChar char="-"/>
              <a:defRPr/>
            </a:pPr>
            <a:r>
              <a:rPr lang="en-US" dirty="0"/>
              <a:t>Recovering the cost of an asset over its </a:t>
            </a:r>
            <a:r>
              <a:rPr lang="en-US" u="sng" dirty="0"/>
              <a:t>estimated</a:t>
            </a:r>
            <a:r>
              <a:rPr lang="en-US" dirty="0"/>
              <a:t> lifetime</a:t>
            </a:r>
          </a:p>
          <a:p>
            <a:pPr marL="171450" indent="-171450">
              <a:buFontTx/>
              <a:buChar char="-"/>
              <a:defRPr/>
            </a:pPr>
            <a:r>
              <a:rPr lang="en-US" dirty="0"/>
              <a:t>Different methods of calculation</a:t>
            </a:r>
          </a:p>
          <a:p>
            <a:pPr marL="171450" indent="-171450">
              <a:buFontTx/>
              <a:buChar char="-"/>
              <a:defRPr/>
            </a:pPr>
            <a:r>
              <a:rPr lang="en-US" dirty="0"/>
              <a:t>Most widely used is a “straight-line”</a:t>
            </a:r>
          </a:p>
          <a:p>
            <a:pPr>
              <a:defRPr/>
            </a:pPr>
            <a:endParaRPr lang="en-US" dirty="0"/>
          </a:p>
        </p:txBody>
      </p:sp>
      <p:sp>
        <p:nvSpPr>
          <p:cNvPr id="45060" name="Slide Number Placeholder 3">
            <a:extLst>
              <a:ext uri="{FF2B5EF4-FFF2-40B4-BE49-F238E27FC236}">
                <a16:creationId xmlns:a16="http://schemas.microsoft.com/office/drawing/2014/main" id="{583486A9-BC36-454C-E2B3-045D251545B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5A8EB0E5-06C5-F743-8C9C-EC641FEF06C1}" type="slidenum">
              <a:rPr lang="en-US" altLang="en-US" sz="1200" b="0" smtClean="0">
                <a:latin typeface="Arial" panose="020B0604020202020204" pitchFamily="34" charset="0"/>
              </a:rPr>
              <a:pPr/>
              <a:t>5</a:t>
            </a:fld>
            <a:endParaRPr lang="en-US" altLang="en-US" sz="1200" b="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95B770-1AE3-42AD-9F86-6284935BFA27}" type="slidenum">
              <a:rPr lang="en-US" smtClean="0"/>
              <a:t>13</a:t>
            </a:fld>
            <a:endParaRPr lang="en-US"/>
          </a:p>
        </p:txBody>
      </p:sp>
    </p:spTree>
    <p:extLst>
      <p:ext uri="{BB962C8B-B14F-4D97-AF65-F5344CB8AC3E}">
        <p14:creationId xmlns:p14="http://schemas.microsoft.com/office/powerpoint/2010/main" val="323671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395D9077-2DBC-6A47-7ED6-6A0F5F21858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14375" indent="-273050">
              <a:defRPr sz="2000" b="1">
                <a:solidFill>
                  <a:schemeClr val="tx1"/>
                </a:solidFill>
                <a:latin typeface="Times New Roman" panose="02020603050405020304" pitchFamily="18" charset="0"/>
                <a:ea typeface="MS PGothic" panose="020B0600070205080204" pitchFamily="34" charset="-128"/>
              </a:defRPr>
            </a:lvl2pPr>
            <a:lvl3pPr marL="1098550" indent="-219075">
              <a:defRPr sz="2000" b="1">
                <a:solidFill>
                  <a:schemeClr val="tx1"/>
                </a:solidFill>
                <a:latin typeface="Times New Roman" panose="02020603050405020304" pitchFamily="18" charset="0"/>
                <a:ea typeface="MS PGothic" panose="020B0600070205080204" pitchFamily="34" charset="-128"/>
              </a:defRPr>
            </a:lvl3pPr>
            <a:lvl4pPr marL="1539875" indent="-219075">
              <a:defRPr sz="2000" b="1">
                <a:solidFill>
                  <a:schemeClr val="tx1"/>
                </a:solidFill>
                <a:latin typeface="Times New Roman" panose="02020603050405020304" pitchFamily="18" charset="0"/>
                <a:ea typeface="MS PGothic" panose="020B0600070205080204" pitchFamily="34" charset="-128"/>
              </a:defRPr>
            </a:lvl4pPr>
            <a:lvl5pPr marL="1981200" indent="-219075">
              <a:defRPr sz="2000" b="1">
                <a:solidFill>
                  <a:schemeClr val="tx1"/>
                </a:solidFill>
                <a:latin typeface="Times New Roman" panose="02020603050405020304" pitchFamily="18" charset="0"/>
                <a:ea typeface="MS PGothic" panose="020B0600070205080204" pitchFamily="34" charset="-128"/>
              </a:defRPr>
            </a:lvl5pPr>
            <a:lvl6pPr marL="2438400" indent="-219075"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895600" indent="-219075"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352800" indent="-219075"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10000" indent="-219075"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650D4167-D127-AD4D-B73B-997D7DC4E45A}" type="slidenum">
              <a:rPr lang="en-US" altLang="en-US" sz="1200" b="0" smtClean="0">
                <a:latin typeface="Arial" panose="020B0604020202020204" pitchFamily="34" charset="0"/>
                <a:cs typeface="Arial" panose="020B0604020202020204" pitchFamily="34" charset="0"/>
              </a:rPr>
              <a:pPr/>
              <a:t>29</a:t>
            </a:fld>
            <a:endParaRPr lang="en-US" altLang="en-US" sz="1200" b="0">
              <a:latin typeface="Arial" panose="020B0604020202020204" pitchFamily="34" charset="0"/>
              <a:cs typeface="Arial" panose="020B0604020202020204" pitchFamily="34" charset="0"/>
            </a:endParaRPr>
          </a:p>
        </p:txBody>
      </p:sp>
      <p:sp>
        <p:nvSpPr>
          <p:cNvPr id="58371" name="Rectangle 2">
            <a:extLst>
              <a:ext uri="{FF2B5EF4-FFF2-40B4-BE49-F238E27FC236}">
                <a16:creationId xmlns:a16="http://schemas.microsoft.com/office/drawing/2014/main" id="{21017EC6-6CBF-F75E-46C6-9F92D77931B7}"/>
              </a:ext>
            </a:extLst>
          </p:cNvPr>
          <p:cNvSpPr>
            <a:spLocks noGrp="1" noRot="1" noChangeAspect="1" noChangeArrowheads="1" noTextEdit="1"/>
          </p:cNvSpPr>
          <p:nvPr>
            <p:ph type="sldImg"/>
          </p:nvPr>
        </p:nvSpPr>
        <p:spPr>
          <a:xfrm>
            <a:off x="1130300" y="682625"/>
            <a:ext cx="4540250" cy="3406775"/>
          </a:xfrm>
          <a:ln/>
        </p:spPr>
      </p:sp>
      <p:sp>
        <p:nvSpPr>
          <p:cNvPr id="58372" name="Rectangle 3">
            <a:extLst>
              <a:ext uri="{FF2B5EF4-FFF2-40B4-BE49-F238E27FC236}">
                <a16:creationId xmlns:a16="http://schemas.microsoft.com/office/drawing/2014/main" id="{67E2FFF6-825E-F363-8952-EABDA000F94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A1FCD37-66CE-2E16-8D36-CCF43B631856}"/>
              </a:ext>
            </a:extLst>
          </p:cNvPr>
          <p:cNvSpPr>
            <a:spLocks noChangeArrowheads="1"/>
          </p:cNvSpPr>
          <p:nvPr/>
        </p:nvSpPr>
        <p:spPr bwMode="auto">
          <a:xfrm>
            <a:off x="401638" y="2803525"/>
            <a:ext cx="8305800" cy="76200"/>
          </a:xfrm>
          <a:prstGeom prst="rect">
            <a:avLst/>
          </a:prstGeom>
          <a:solidFill>
            <a:srgbClr val="339966"/>
          </a:solidFill>
          <a:ln w="12700">
            <a:solidFill>
              <a:schemeClr val="accent2"/>
            </a:solidFill>
            <a:miter lim="800000"/>
            <a:headEnd/>
            <a:tailEnd/>
          </a:ln>
          <a:effectLst/>
        </p:spPr>
        <p:txBody>
          <a:bodyPr wrap="none" anchor="ct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algn="ctr">
              <a:defRPr/>
            </a:pPr>
            <a:endParaRPr lang="en-US" altLang="en-US" sz="2400" b="0" dirty="0">
              <a:solidFill>
                <a:schemeClr val="accent2"/>
              </a:solidFill>
              <a:ea typeface="+mn-ea"/>
              <a:cs typeface="Arial" charset="0"/>
            </a:endParaRPr>
          </a:p>
        </p:txBody>
      </p:sp>
      <p:pic>
        <p:nvPicPr>
          <p:cNvPr id="3" name="Picture 5" descr="EPS_logo_back">
            <a:extLst>
              <a:ext uri="{FF2B5EF4-FFF2-40B4-BE49-F238E27FC236}">
                <a16:creationId xmlns:a16="http://schemas.microsoft.com/office/drawing/2014/main" id="{09B82130-ADE5-F2CF-E5CB-67F41131B8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41488" cy="27860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2" name="Rectangle 2"/>
          <p:cNvSpPr>
            <a:spLocks noGrp="1" noChangeArrowheads="1"/>
          </p:cNvSpPr>
          <p:nvPr>
            <p:ph type="ctrTitle"/>
          </p:nvPr>
        </p:nvSpPr>
        <p:spPr>
          <a:xfrm>
            <a:off x="1739900" y="1552575"/>
            <a:ext cx="6926263" cy="1143000"/>
          </a:xfrm>
        </p:spPr>
        <p:txBody>
          <a:bodyPr/>
          <a:lstStyle>
            <a:lvl1pPr>
              <a:defRPr/>
            </a:lvl1pPr>
          </a:lstStyle>
          <a:p>
            <a:pPr lvl="0"/>
            <a:r>
              <a:rPr lang="en-US" noProof="0"/>
              <a:t>Click to edit Master title style</a:t>
            </a:r>
          </a:p>
        </p:txBody>
      </p:sp>
      <p:sp>
        <p:nvSpPr>
          <p:cNvPr id="15363" name="Rectangle 3"/>
          <p:cNvSpPr>
            <a:spLocks noGrp="1" noChangeArrowheads="1"/>
          </p:cNvSpPr>
          <p:nvPr>
            <p:ph type="subTitle" idx="1"/>
          </p:nvPr>
        </p:nvSpPr>
        <p:spPr>
          <a:xfrm>
            <a:off x="417513" y="2981325"/>
            <a:ext cx="8255000" cy="3484563"/>
          </a:xfrm>
        </p:spPr>
        <p:txBody>
          <a:bodyPr/>
          <a:lstStyle>
            <a:lvl1pPr marL="0" indent="0" algn="ctr">
              <a:buFont typeface="Marlett"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3953520454"/>
      </p:ext>
    </p:extLst>
  </p:cSld>
  <p:clrMapOvr>
    <a:masterClrMapping/>
  </p:clrMapOvr>
  <p:transition spd="med">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7382612"/>
      </p:ext>
    </p:extLst>
  </p:cSld>
  <p:clrMapOvr>
    <a:masterClrMapping/>
  </p:clrMapOvr>
  <p:transition spd="med">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5275" y="166688"/>
            <a:ext cx="2071688" cy="6327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5450" y="166688"/>
            <a:ext cx="6067425" cy="6327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4854018"/>
      </p:ext>
    </p:extLst>
  </p:cSld>
  <p:clrMapOvr>
    <a:masterClrMapping/>
  </p:clrMapOvr>
  <p:transition spd="med">
    <p:pull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145511244"/>
      </p:ext>
    </p:extLst>
  </p:cSld>
  <p:clrMapOvr>
    <a:masterClrMapping/>
  </p:clrMapOvr>
  <p:transition spd="med">
    <p:pull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5719813"/>
      </p:ext>
    </p:extLst>
  </p:cSld>
  <p:clrMapOvr>
    <a:masterClrMapping/>
  </p:clrMapOvr>
  <p:transition spd="med">
    <p:pull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95887760"/>
      </p:ext>
    </p:extLst>
  </p:cSld>
  <p:clrMapOvr>
    <a:masterClrMapping/>
  </p:clrMapOvr>
  <p:transition spd="med">
    <p:pull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431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431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2199524"/>
      </p:ext>
    </p:extLst>
  </p:cSld>
  <p:clrMapOvr>
    <a:masterClrMapping/>
  </p:clrMapOvr>
  <p:transition spd="med">
    <p:pull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4610634"/>
      </p:ext>
    </p:extLst>
  </p:cSld>
  <p:clrMapOvr>
    <a:masterClrMapping/>
  </p:clrMapOvr>
  <p:transition spd="med">
    <p:pull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3708"/>
      </p:ext>
    </p:extLst>
  </p:cSld>
  <p:clrMapOvr>
    <a:masterClrMapping/>
  </p:clrMapOvr>
  <p:transition spd="med">
    <p:pull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709787"/>
      </p:ext>
    </p:extLst>
  </p:cSld>
  <p:clrMapOvr>
    <a:masterClrMapping/>
  </p:clrMapOvr>
  <p:transition spd="med">
    <p:pull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0083960"/>
      </p:ext>
    </p:extLst>
  </p:cSld>
  <p:clrMapOvr>
    <a:masterClrMapping/>
  </p:clrMapOvr>
  <p:transition spd="med">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1927654"/>
      </p:ext>
    </p:extLst>
  </p:cSld>
  <p:clrMapOvr>
    <a:masterClrMapping/>
  </p:clrMapOvr>
  <p:transition spd="med">
    <p:pull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23014608"/>
      </p:ext>
    </p:extLst>
  </p:cSld>
  <p:clrMapOvr>
    <a:masterClrMapping/>
  </p:clrMapOvr>
  <p:transition spd="med">
    <p:pull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0896317"/>
      </p:ext>
    </p:extLst>
  </p:cSld>
  <p:clrMapOvr>
    <a:masterClrMapping/>
  </p:clrMapOvr>
  <p:transition spd="med">
    <p:pull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9850"/>
            <a:ext cx="1943100" cy="5988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9850"/>
            <a:ext cx="5676900" cy="5988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6959193"/>
      </p:ext>
    </p:extLst>
  </p:cSld>
  <p:clrMapOvr>
    <a:masterClrMapping/>
  </p:clrMapOvr>
  <p:transition spd="med">
    <p:pull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E7DE42E-0489-ECA7-8540-0E05A51D1CC4}"/>
              </a:ext>
            </a:extLst>
          </p:cNvPr>
          <p:cNvSpPr>
            <a:spLocks noGrp="1"/>
          </p:cNvSpPr>
          <p:nvPr>
            <p:ph type="dt" sz="half" idx="10"/>
          </p:nvPr>
        </p:nvSpPr>
        <p:spPr>
          <a:xfrm>
            <a:off x="628650" y="6356350"/>
            <a:ext cx="20574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5" name="Footer Placeholder 4">
            <a:extLst>
              <a:ext uri="{FF2B5EF4-FFF2-40B4-BE49-F238E27FC236}">
                <a16:creationId xmlns:a16="http://schemas.microsoft.com/office/drawing/2014/main" id="{7290E6B4-94F1-D34D-12A9-9CC9EC2F0A8A}"/>
              </a:ext>
            </a:extLst>
          </p:cNvPr>
          <p:cNvSpPr>
            <a:spLocks noGrp="1"/>
          </p:cNvSpPr>
          <p:nvPr>
            <p:ph type="ftr" sz="quarter" idx="11"/>
          </p:nvPr>
        </p:nvSpPr>
        <p:spPr>
          <a:xfrm>
            <a:off x="3028950" y="6356350"/>
            <a:ext cx="30861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FB7E545-1D20-577C-970A-3845D0779635}"/>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E927AD3-2C19-3741-AF4D-0775842C4203}" type="slidenum">
              <a:rPr lang="en-US" altLang="en-US"/>
              <a:pPr>
                <a:defRPr/>
              </a:pPr>
              <a:t>‹#›</a:t>
            </a:fld>
            <a:endParaRPr lang="en-US" altLang="en-US"/>
          </a:p>
        </p:txBody>
      </p:sp>
    </p:spTree>
    <p:extLst>
      <p:ext uri="{BB962C8B-B14F-4D97-AF65-F5344CB8AC3E}">
        <p14:creationId xmlns:p14="http://schemas.microsoft.com/office/powerpoint/2010/main" val="2566094978"/>
      </p:ext>
    </p:extLst>
  </p:cSld>
  <p:clrMapOvr>
    <a:masterClrMapping/>
  </p:clrMapOvr>
  <p:transition spd="med">
    <p:pull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D250333-1F87-CC66-8BB8-4207DAD62849}"/>
              </a:ext>
            </a:extLst>
          </p:cNvPr>
          <p:cNvSpPr>
            <a:spLocks noGrp="1"/>
          </p:cNvSpPr>
          <p:nvPr>
            <p:ph type="dt" sz="half" idx="10"/>
          </p:nvPr>
        </p:nvSpPr>
        <p:spPr>
          <a:xfrm>
            <a:off x="628650" y="6356350"/>
            <a:ext cx="20574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5" name="Footer Placeholder 4">
            <a:extLst>
              <a:ext uri="{FF2B5EF4-FFF2-40B4-BE49-F238E27FC236}">
                <a16:creationId xmlns:a16="http://schemas.microsoft.com/office/drawing/2014/main" id="{EDE94498-6878-5C93-4BEF-5068D461692A}"/>
              </a:ext>
            </a:extLst>
          </p:cNvPr>
          <p:cNvSpPr>
            <a:spLocks noGrp="1"/>
          </p:cNvSpPr>
          <p:nvPr>
            <p:ph type="ftr" sz="quarter" idx="11"/>
          </p:nvPr>
        </p:nvSpPr>
        <p:spPr>
          <a:xfrm>
            <a:off x="3028950" y="6356350"/>
            <a:ext cx="30861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E295297-BAC4-D125-4535-E072D7767A01}"/>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6EA5A8F-18EE-AF47-9921-DAFCE5D2058A}" type="slidenum">
              <a:rPr lang="en-US" altLang="en-US"/>
              <a:pPr>
                <a:defRPr/>
              </a:pPr>
              <a:t>‹#›</a:t>
            </a:fld>
            <a:endParaRPr lang="en-US" altLang="en-US"/>
          </a:p>
        </p:txBody>
      </p:sp>
    </p:spTree>
    <p:extLst>
      <p:ext uri="{BB962C8B-B14F-4D97-AF65-F5344CB8AC3E}">
        <p14:creationId xmlns:p14="http://schemas.microsoft.com/office/powerpoint/2010/main" val="2832655217"/>
      </p:ext>
    </p:extLst>
  </p:cSld>
  <p:clrMapOvr>
    <a:masterClrMapping/>
  </p:clrMapOvr>
  <p:transition spd="med">
    <p:pull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B8EB9A5-72DC-E532-F37A-2E69FE6D8BFA}"/>
              </a:ext>
            </a:extLst>
          </p:cNvPr>
          <p:cNvSpPr>
            <a:spLocks noGrp="1"/>
          </p:cNvSpPr>
          <p:nvPr>
            <p:ph type="dt" sz="half" idx="10"/>
          </p:nvPr>
        </p:nvSpPr>
        <p:spPr>
          <a:xfrm>
            <a:off x="628650" y="6356350"/>
            <a:ext cx="20574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5" name="Footer Placeholder 4">
            <a:extLst>
              <a:ext uri="{FF2B5EF4-FFF2-40B4-BE49-F238E27FC236}">
                <a16:creationId xmlns:a16="http://schemas.microsoft.com/office/drawing/2014/main" id="{A0E53383-FEBF-E189-AF74-7A4E974148C1}"/>
              </a:ext>
            </a:extLst>
          </p:cNvPr>
          <p:cNvSpPr>
            <a:spLocks noGrp="1"/>
          </p:cNvSpPr>
          <p:nvPr>
            <p:ph type="ftr" sz="quarter" idx="11"/>
          </p:nvPr>
        </p:nvSpPr>
        <p:spPr>
          <a:xfrm>
            <a:off x="3028950" y="6356350"/>
            <a:ext cx="30861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30399403-0CA5-08F4-84C8-D7F6C76AF00C}"/>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E889929-0314-524F-B692-B528F213DB2C}" type="slidenum">
              <a:rPr lang="en-US" altLang="en-US"/>
              <a:pPr>
                <a:defRPr/>
              </a:pPr>
              <a:t>‹#›</a:t>
            </a:fld>
            <a:endParaRPr lang="en-US" altLang="en-US"/>
          </a:p>
        </p:txBody>
      </p:sp>
    </p:spTree>
    <p:extLst>
      <p:ext uri="{BB962C8B-B14F-4D97-AF65-F5344CB8AC3E}">
        <p14:creationId xmlns:p14="http://schemas.microsoft.com/office/powerpoint/2010/main" val="864300040"/>
      </p:ext>
    </p:extLst>
  </p:cSld>
  <p:clrMapOvr>
    <a:masterClrMapping/>
  </p:clrMapOvr>
  <p:transition spd="med">
    <p:pull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778494-CC2D-DA18-9DC8-7A10CABBEB98}"/>
              </a:ext>
            </a:extLst>
          </p:cNvPr>
          <p:cNvSpPr>
            <a:spLocks noGrp="1"/>
          </p:cNvSpPr>
          <p:nvPr>
            <p:ph type="dt" sz="half" idx="10"/>
          </p:nvPr>
        </p:nvSpPr>
        <p:spPr>
          <a:xfrm>
            <a:off x="628650" y="6356350"/>
            <a:ext cx="20574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6" name="Footer Placeholder 5">
            <a:extLst>
              <a:ext uri="{FF2B5EF4-FFF2-40B4-BE49-F238E27FC236}">
                <a16:creationId xmlns:a16="http://schemas.microsoft.com/office/drawing/2014/main" id="{A20AF046-88D1-7D88-AAA4-84EF48BD340C}"/>
              </a:ext>
            </a:extLst>
          </p:cNvPr>
          <p:cNvSpPr>
            <a:spLocks noGrp="1"/>
          </p:cNvSpPr>
          <p:nvPr>
            <p:ph type="ftr" sz="quarter" idx="11"/>
          </p:nvPr>
        </p:nvSpPr>
        <p:spPr>
          <a:xfrm>
            <a:off x="3028950" y="6356350"/>
            <a:ext cx="30861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C1284DB2-95E8-7AA7-6C9B-C6D2556F62EF}"/>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7526EE8-7B28-5345-8D29-6CCEE1B061FC}" type="slidenum">
              <a:rPr lang="en-US" altLang="en-US"/>
              <a:pPr>
                <a:defRPr/>
              </a:pPr>
              <a:t>‹#›</a:t>
            </a:fld>
            <a:endParaRPr lang="en-US" altLang="en-US"/>
          </a:p>
        </p:txBody>
      </p:sp>
    </p:spTree>
    <p:extLst>
      <p:ext uri="{BB962C8B-B14F-4D97-AF65-F5344CB8AC3E}">
        <p14:creationId xmlns:p14="http://schemas.microsoft.com/office/powerpoint/2010/main" val="1943568526"/>
      </p:ext>
    </p:extLst>
  </p:cSld>
  <p:clrMapOvr>
    <a:masterClrMapping/>
  </p:clrMapOvr>
  <p:transition spd="med">
    <p:pull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C279B5-A57E-4100-EDA0-CFFE5C8CD9D3}"/>
              </a:ext>
            </a:extLst>
          </p:cNvPr>
          <p:cNvSpPr>
            <a:spLocks noGrp="1"/>
          </p:cNvSpPr>
          <p:nvPr>
            <p:ph type="dt" sz="half" idx="10"/>
          </p:nvPr>
        </p:nvSpPr>
        <p:spPr>
          <a:xfrm>
            <a:off x="628650" y="6356350"/>
            <a:ext cx="20574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8" name="Footer Placeholder 7">
            <a:extLst>
              <a:ext uri="{FF2B5EF4-FFF2-40B4-BE49-F238E27FC236}">
                <a16:creationId xmlns:a16="http://schemas.microsoft.com/office/drawing/2014/main" id="{0F03F455-EBEC-B3AE-F31B-528754E48158}"/>
              </a:ext>
            </a:extLst>
          </p:cNvPr>
          <p:cNvSpPr>
            <a:spLocks noGrp="1"/>
          </p:cNvSpPr>
          <p:nvPr>
            <p:ph type="ftr" sz="quarter" idx="11"/>
          </p:nvPr>
        </p:nvSpPr>
        <p:spPr>
          <a:xfrm>
            <a:off x="3028950" y="6356350"/>
            <a:ext cx="30861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3FC9BF39-EA6C-32CB-7C2E-B98F61C778F1}"/>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72BB200-7CB0-D34C-95FB-7F75BD5F1192}" type="slidenum">
              <a:rPr lang="en-US" altLang="en-US"/>
              <a:pPr>
                <a:defRPr/>
              </a:pPr>
              <a:t>‹#›</a:t>
            </a:fld>
            <a:endParaRPr lang="en-US" altLang="en-US"/>
          </a:p>
        </p:txBody>
      </p:sp>
    </p:spTree>
    <p:extLst>
      <p:ext uri="{BB962C8B-B14F-4D97-AF65-F5344CB8AC3E}">
        <p14:creationId xmlns:p14="http://schemas.microsoft.com/office/powerpoint/2010/main" val="2675351738"/>
      </p:ext>
    </p:extLst>
  </p:cSld>
  <p:clrMapOvr>
    <a:masterClrMapping/>
  </p:clrMapOvr>
  <p:transition spd="med">
    <p:pull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D18BEB-B2A5-9D52-F3D9-A23F8D548F41}"/>
              </a:ext>
            </a:extLst>
          </p:cNvPr>
          <p:cNvSpPr>
            <a:spLocks noGrp="1"/>
          </p:cNvSpPr>
          <p:nvPr>
            <p:ph type="dt" sz="half" idx="10"/>
          </p:nvPr>
        </p:nvSpPr>
        <p:spPr>
          <a:xfrm>
            <a:off x="628650" y="6356350"/>
            <a:ext cx="20574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4" name="Footer Placeholder 3">
            <a:extLst>
              <a:ext uri="{FF2B5EF4-FFF2-40B4-BE49-F238E27FC236}">
                <a16:creationId xmlns:a16="http://schemas.microsoft.com/office/drawing/2014/main" id="{EA536CEA-8664-3A12-7EA8-D7A9848039D0}"/>
              </a:ext>
            </a:extLst>
          </p:cNvPr>
          <p:cNvSpPr>
            <a:spLocks noGrp="1"/>
          </p:cNvSpPr>
          <p:nvPr>
            <p:ph type="ftr" sz="quarter" idx="11"/>
          </p:nvPr>
        </p:nvSpPr>
        <p:spPr>
          <a:xfrm>
            <a:off x="3028950" y="6356350"/>
            <a:ext cx="30861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E26ADAB6-67EE-8B51-B0F3-53D5DB18F85B}"/>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3369247-6B46-5148-B6B7-238D7B0E29B7}" type="slidenum">
              <a:rPr lang="en-US" altLang="en-US"/>
              <a:pPr>
                <a:defRPr/>
              </a:pPr>
              <a:t>‹#›</a:t>
            </a:fld>
            <a:endParaRPr lang="en-US" altLang="en-US"/>
          </a:p>
        </p:txBody>
      </p:sp>
    </p:spTree>
    <p:extLst>
      <p:ext uri="{BB962C8B-B14F-4D97-AF65-F5344CB8AC3E}">
        <p14:creationId xmlns:p14="http://schemas.microsoft.com/office/powerpoint/2010/main" val="3611458838"/>
      </p:ext>
    </p:extLst>
  </p:cSld>
  <p:clrMapOvr>
    <a:masterClrMapping/>
  </p:clrMapOvr>
  <p:transition spd="med">
    <p:pull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303B17-FC74-626C-55AC-F57078C46219}"/>
              </a:ext>
            </a:extLst>
          </p:cNvPr>
          <p:cNvSpPr>
            <a:spLocks noGrp="1"/>
          </p:cNvSpPr>
          <p:nvPr>
            <p:ph type="dt" sz="half" idx="10"/>
          </p:nvPr>
        </p:nvSpPr>
        <p:spPr>
          <a:xfrm>
            <a:off x="628650" y="6356350"/>
            <a:ext cx="20574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3" name="Footer Placeholder 2">
            <a:extLst>
              <a:ext uri="{FF2B5EF4-FFF2-40B4-BE49-F238E27FC236}">
                <a16:creationId xmlns:a16="http://schemas.microsoft.com/office/drawing/2014/main" id="{BEB33845-C48F-BECB-B2FF-E628424720E9}"/>
              </a:ext>
            </a:extLst>
          </p:cNvPr>
          <p:cNvSpPr>
            <a:spLocks noGrp="1"/>
          </p:cNvSpPr>
          <p:nvPr>
            <p:ph type="ftr" sz="quarter" idx="11"/>
          </p:nvPr>
        </p:nvSpPr>
        <p:spPr>
          <a:xfrm>
            <a:off x="3028950" y="6356350"/>
            <a:ext cx="30861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1CE976E1-DBDC-440A-2E33-A9B123E49521}"/>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1FFC432-532A-3B44-8992-69EC102A21D4}" type="slidenum">
              <a:rPr lang="en-US" altLang="en-US"/>
              <a:pPr>
                <a:defRPr/>
              </a:pPr>
              <a:t>‹#›</a:t>
            </a:fld>
            <a:endParaRPr lang="en-US" altLang="en-US"/>
          </a:p>
        </p:txBody>
      </p:sp>
    </p:spTree>
    <p:extLst>
      <p:ext uri="{BB962C8B-B14F-4D97-AF65-F5344CB8AC3E}">
        <p14:creationId xmlns:p14="http://schemas.microsoft.com/office/powerpoint/2010/main" val="217600422"/>
      </p:ext>
    </p:extLst>
  </p:cSld>
  <p:clrMapOvr>
    <a:masterClrMapping/>
  </p:clrMapOvr>
  <p:transition spd="med">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6916210"/>
      </p:ext>
    </p:extLst>
  </p:cSld>
  <p:clrMapOvr>
    <a:masterClrMapping/>
  </p:clrMapOvr>
  <p:transition spd="med">
    <p:pull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68994F5-3F42-734F-7B65-48B6648FACE4}"/>
              </a:ext>
            </a:extLst>
          </p:cNvPr>
          <p:cNvSpPr>
            <a:spLocks noGrp="1"/>
          </p:cNvSpPr>
          <p:nvPr>
            <p:ph type="dt" sz="half" idx="10"/>
          </p:nvPr>
        </p:nvSpPr>
        <p:spPr>
          <a:xfrm>
            <a:off x="628650" y="6356350"/>
            <a:ext cx="20574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6" name="Footer Placeholder 5">
            <a:extLst>
              <a:ext uri="{FF2B5EF4-FFF2-40B4-BE49-F238E27FC236}">
                <a16:creationId xmlns:a16="http://schemas.microsoft.com/office/drawing/2014/main" id="{19C9E397-EC0E-B28C-16C5-AECF6FB6109C}"/>
              </a:ext>
            </a:extLst>
          </p:cNvPr>
          <p:cNvSpPr>
            <a:spLocks noGrp="1"/>
          </p:cNvSpPr>
          <p:nvPr>
            <p:ph type="ftr" sz="quarter" idx="11"/>
          </p:nvPr>
        </p:nvSpPr>
        <p:spPr>
          <a:xfrm>
            <a:off x="3028950" y="6356350"/>
            <a:ext cx="30861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3F8336C6-3348-0586-0E79-09A155B3C93C}"/>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96FC167-6563-5341-A942-7D85F6263117}" type="slidenum">
              <a:rPr lang="en-US" altLang="en-US"/>
              <a:pPr>
                <a:defRPr/>
              </a:pPr>
              <a:t>‹#›</a:t>
            </a:fld>
            <a:endParaRPr lang="en-US" altLang="en-US"/>
          </a:p>
        </p:txBody>
      </p:sp>
    </p:spTree>
    <p:extLst>
      <p:ext uri="{BB962C8B-B14F-4D97-AF65-F5344CB8AC3E}">
        <p14:creationId xmlns:p14="http://schemas.microsoft.com/office/powerpoint/2010/main" val="2727051713"/>
      </p:ext>
    </p:extLst>
  </p:cSld>
  <p:clrMapOvr>
    <a:masterClrMapping/>
  </p:clrMapOvr>
  <p:transition spd="med">
    <p:pull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FF811E1-4833-996E-1B34-0D8CA86656F6}"/>
              </a:ext>
            </a:extLst>
          </p:cNvPr>
          <p:cNvSpPr>
            <a:spLocks noGrp="1"/>
          </p:cNvSpPr>
          <p:nvPr>
            <p:ph type="dt" sz="half" idx="10"/>
          </p:nvPr>
        </p:nvSpPr>
        <p:spPr>
          <a:xfrm>
            <a:off x="628650" y="6356350"/>
            <a:ext cx="20574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6" name="Footer Placeholder 5">
            <a:extLst>
              <a:ext uri="{FF2B5EF4-FFF2-40B4-BE49-F238E27FC236}">
                <a16:creationId xmlns:a16="http://schemas.microsoft.com/office/drawing/2014/main" id="{5236492F-4762-DAC4-2201-114C7A02160C}"/>
              </a:ext>
            </a:extLst>
          </p:cNvPr>
          <p:cNvSpPr>
            <a:spLocks noGrp="1"/>
          </p:cNvSpPr>
          <p:nvPr>
            <p:ph type="ftr" sz="quarter" idx="11"/>
          </p:nvPr>
        </p:nvSpPr>
        <p:spPr>
          <a:xfrm>
            <a:off x="3028950" y="6356350"/>
            <a:ext cx="30861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EFC151F4-2DA3-4292-16E7-A1DE18CFB1CD}"/>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DAA4BF9-0E32-0546-9EC3-2F66A29C5DB4}" type="slidenum">
              <a:rPr lang="en-US" altLang="en-US"/>
              <a:pPr>
                <a:defRPr/>
              </a:pPr>
              <a:t>‹#›</a:t>
            </a:fld>
            <a:endParaRPr lang="en-US" altLang="en-US"/>
          </a:p>
        </p:txBody>
      </p:sp>
    </p:spTree>
    <p:extLst>
      <p:ext uri="{BB962C8B-B14F-4D97-AF65-F5344CB8AC3E}">
        <p14:creationId xmlns:p14="http://schemas.microsoft.com/office/powerpoint/2010/main" val="2171470687"/>
      </p:ext>
    </p:extLst>
  </p:cSld>
  <p:clrMapOvr>
    <a:masterClrMapping/>
  </p:clrMapOvr>
  <p:transition spd="med">
    <p:pull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E01FD6-AF27-822F-7518-A3A5D0B59ADE}"/>
              </a:ext>
            </a:extLst>
          </p:cNvPr>
          <p:cNvSpPr>
            <a:spLocks noGrp="1"/>
          </p:cNvSpPr>
          <p:nvPr>
            <p:ph type="dt" sz="half" idx="10"/>
          </p:nvPr>
        </p:nvSpPr>
        <p:spPr>
          <a:xfrm>
            <a:off x="628650" y="6356350"/>
            <a:ext cx="20574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5" name="Footer Placeholder 4">
            <a:extLst>
              <a:ext uri="{FF2B5EF4-FFF2-40B4-BE49-F238E27FC236}">
                <a16:creationId xmlns:a16="http://schemas.microsoft.com/office/drawing/2014/main" id="{11DF1615-F1F4-403E-7AE5-EDE2052A7AEC}"/>
              </a:ext>
            </a:extLst>
          </p:cNvPr>
          <p:cNvSpPr>
            <a:spLocks noGrp="1"/>
          </p:cNvSpPr>
          <p:nvPr>
            <p:ph type="ftr" sz="quarter" idx="11"/>
          </p:nvPr>
        </p:nvSpPr>
        <p:spPr>
          <a:xfrm>
            <a:off x="3028950" y="6356350"/>
            <a:ext cx="30861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FFFBB01A-B75B-D9B1-1AD1-6537EBC32ADE}"/>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222F195-46A9-9F4A-BB4D-912993C7745F}" type="slidenum">
              <a:rPr lang="en-US" altLang="en-US"/>
              <a:pPr>
                <a:defRPr/>
              </a:pPr>
              <a:t>‹#›</a:t>
            </a:fld>
            <a:endParaRPr lang="en-US" altLang="en-US"/>
          </a:p>
        </p:txBody>
      </p:sp>
    </p:spTree>
    <p:extLst>
      <p:ext uri="{BB962C8B-B14F-4D97-AF65-F5344CB8AC3E}">
        <p14:creationId xmlns:p14="http://schemas.microsoft.com/office/powerpoint/2010/main" val="2839558068"/>
      </p:ext>
    </p:extLst>
  </p:cSld>
  <p:clrMapOvr>
    <a:masterClrMapping/>
  </p:clrMapOvr>
  <p:transition spd="med">
    <p:pull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E93E38-844F-F827-EDB3-903C69596EDD}"/>
              </a:ext>
            </a:extLst>
          </p:cNvPr>
          <p:cNvSpPr>
            <a:spLocks noGrp="1"/>
          </p:cNvSpPr>
          <p:nvPr>
            <p:ph type="dt" sz="half" idx="10"/>
          </p:nvPr>
        </p:nvSpPr>
        <p:spPr>
          <a:xfrm>
            <a:off x="628650" y="6356350"/>
            <a:ext cx="20574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5" name="Footer Placeholder 4">
            <a:extLst>
              <a:ext uri="{FF2B5EF4-FFF2-40B4-BE49-F238E27FC236}">
                <a16:creationId xmlns:a16="http://schemas.microsoft.com/office/drawing/2014/main" id="{93E25E05-2CDA-B99A-296A-2C55A7C7195F}"/>
              </a:ext>
            </a:extLst>
          </p:cNvPr>
          <p:cNvSpPr>
            <a:spLocks noGrp="1"/>
          </p:cNvSpPr>
          <p:nvPr>
            <p:ph type="ftr" sz="quarter" idx="11"/>
          </p:nvPr>
        </p:nvSpPr>
        <p:spPr>
          <a:xfrm>
            <a:off x="3028950" y="6356350"/>
            <a:ext cx="30861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CEE0CB89-51C6-F85B-CEBA-9676419643D1}"/>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EF37D92-AF7D-9A48-BC58-089CAF1BA61A}" type="slidenum">
              <a:rPr lang="en-US" altLang="en-US"/>
              <a:pPr>
                <a:defRPr/>
              </a:pPr>
              <a:t>‹#›</a:t>
            </a:fld>
            <a:endParaRPr lang="en-US" altLang="en-US"/>
          </a:p>
        </p:txBody>
      </p:sp>
    </p:spTree>
    <p:extLst>
      <p:ext uri="{BB962C8B-B14F-4D97-AF65-F5344CB8AC3E}">
        <p14:creationId xmlns:p14="http://schemas.microsoft.com/office/powerpoint/2010/main" val="2269458436"/>
      </p:ext>
    </p:extLst>
  </p:cSld>
  <p:clrMapOvr>
    <a:masterClrMapping/>
  </p:clrMapOvr>
  <p:transition spd="med">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5450" y="1587500"/>
            <a:ext cx="4068763"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587500"/>
            <a:ext cx="407035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3510737"/>
      </p:ext>
    </p:extLst>
  </p:cSld>
  <p:clrMapOvr>
    <a:masterClrMapping/>
  </p:clrMapOvr>
  <p:transition spd="med">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5870412"/>
      </p:ext>
    </p:extLst>
  </p:cSld>
  <p:clrMapOvr>
    <a:masterClrMapping/>
  </p:clrMapOvr>
  <p:transition spd="med">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73428177"/>
      </p:ext>
    </p:extLst>
  </p:cSld>
  <p:clrMapOvr>
    <a:masterClrMapping/>
  </p:clrMapOvr>
  <p:transition spd="med">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042350"/>
      </p:ext>
    </p:extLst>
  </p:cSld>
  <p:clrMapOvr>
    <a:masterClrMapping/>
  </p:clrMapOvr>
  <p:transition spd="med">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39184042"/>
      </p:ext>
    </p:extLst>
  </p:cSld>
  <p:clrMapOvr>
    <a:masterClrMapping/>
  </p:clrMapOvr>
  <p:transition spd="med">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03617979"/>
      </p:ext>
    </p:extLst>
  </p:cSld>
  <p:clrMapOvr>
    <a:masterClrMapping/>
  </p:clrMapOvr>
  <p:transition spd="med">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EPS_logo_back">
            <a:extLst>
              <a:ext uri="{FF2B5EF4-FFF2-40B4-BE49-F238E27FC236}">
                <a16:creationId xmlns:a16="http://schemas.microsoft.com/office/drawing/2014/main" id="{3F314842-5116-BF37-FC84-1C72E0B9D9D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893763" cy="14303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339" name="Rectangle 3">
            <a:extLst>
              <a:ext uri="{FF2B5EF4-FFF2-40B4-BE49-F238E27FC236}">
                <a16:creationId xmlns:a16="http://schemas.microsoft.com/office/drawing/2014/main" id="{25B8116C-6925-B217-6717-5CF509B0FEB2}"/>
              </a:ext>
            </a:extLst>
          </p:cNvPr>
          <p:cNvSpPr>
            <a:spLocks noGrp="1" noChangeArrowheads="1"/>
          </p:cNvSpPr>
          <p:nvPr>
            <p:ph type="title"/>
          </p:nvPr>
        </p:nvSpPr>
        <p:spPr bwMode="auto">
          <a:xfrm>
            <a:off x="906463" y="166688"/>
            <a:ext cx="77851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40" name="Rectangle 4">
            <a:extLst>
              <a:ext uri="{FF2B5EF4-FFF2-40B4-BE49-F238E27FC236}">
                <a16:creationId xmlns:a16="http://schemas.microsoft.com/office/drawing/2014/main" id="{17AC6941-48E1-B5E1-ADF4-464371C4CC83}"/>
              </a:ext>
            </a:extLst>
          </p:cNvPr>
          <p:cNvSpPr>
            <a:spLocks noGrp="1" noChangeArrowheads="1"/>
          </p:cNvSpPr>
          <p:nvPr>
            <p:ph type="body" idx="1"/>
          </p:nvPr>
        </p:nvSpPr>
        <p:spPr bwMode="auto">
          <a:xfrm>
            <a:off x="425450" y="1587500"/>
            <a:ext cx="8291513" cy="4906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a:extLst>
              <a:ext uri="{FF2B5EF4-FFF2-40B4-BE49-F238E27FC236}">
                <a16:creationId xmlns:a16="http://schemas.microsoft.com/office/drawing/2014/main" id="{0F29B3F1-153B-F22A-6290-16B2D923B3B6}"/>
              </a:ext>
            </a:extLst>
          </p:cNvPr>
          <p:cNvSpPr>
            <a:spLocks noChangeArrowheads="1"/>
          </p:cNvSpPr>
          <p:nvPr/>
        </p:nvSpPr>
        <p:spPr bwMode="auto">
          <a:xfrm>
            <a:off x="423863" y="1408113"/>
            <a:ext cx="8305800" cy="76200"/>
          </a:xfrm>
          <a:prstGeom prst="rect">
            <a:avLst/>
          </a:prstGeom>
          <a:solidFill>
            <a:srgbClr val="339966"/>
          </a:solidFill>
          <a:ln w="12700">
            <a:solidFill>
              <a:schemeClr val="accent2"/>
            </a:solidFill>
            <a:miter lim="800000"/>
            <a:headEnd/>
            <a:tailEnd/>
          </a:ln>
          <a:effectLst/>
        </p:spPr>
        <p:txBody>
          <a:bodyPr wrap="none" anchor="ct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algn="ctr">
              <a:defRPr/>
            </a:pPr>
            <a:endParaRPr lang="en-US" altLang="en-US" sz="2400" b="0" dirty="0">
              <a:solidFill>
                <a:schemeClr val="accent2"/>
              </a:solidFill>
              <a:ea typeface="+mn-ea"/>
              <a:cs typeface="Arial" charset="0"/>
            </a:endParaRPr>
          </a:p>
        </p:txBody>
      </p:sp>
    </p:spTree>
  </p:cSld>
  <p:clrMap bg1="lt1" tx1="dk1" bg2="lt2" tx2="dk2" accent1="accent1" accent2="accent2" accent3="accent3" accent4="accent4" accent5="accent5" accent6="accent6" hlink="hlink" folHlink="folHlink"/>
  <p:sldLayoutIdLst>
    <p:sldLayoutId id="2147487194" r:id="rId1"/>
    <p:sldLayoutId id="2147487173" r:id="rId2"/>
    <p:sldLayoutId id="2147487174" r:id="rId3"/>
    <p:sldLayoutId id="2147487175" r:id="rId4"/>
    <p:sldLayoutId id="2147487176" r:id="rId5"/>
    <p:sldLayoutId id="2147487177" r:id="rId6"/>
    <p:sldLayoutId id="2147487178" r:id="rId7"/>
    <p:sldLayoutId id="2147487179" r:id="rId8"/>
    <p:sldLayoutId id="2147487180" r:id="rId9"/>
    <p:sldLayoutId id="2147487181" r:id="rId10"/>
    <p:sldLayoutId id="2147487182" r:id="rId11"/>
  </p:sldLayoutIdLst>
  <p:transition spd="med">
    <p:pull dir="d"/>
  </p:transition>
  <p:hf hdr="0" ftr="0" dt="0"/>
  <p:txStyles>
    <p:titleStyle>
      <a:lvl1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mj-lt"/>
          <a:ea typeface="MS PGothic" panose="020B0600070205080204" pitchFamily="34" charset="-128"/>
          <a:cs typeface="+mj-cs"/>
        </a:defRPr>
      </a:lvl1pPr>
      <a:lvl2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ea typeface="MS PGothic" panose="020B0600070205080204" pitchFamily="34" charset="-128"/>
        </a:defRPr>
      </a:lvl2pPr>
      <a:lvl3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ea typeface="MS PGothic" panose="020B0600070205080204" pitchFamily="34" charset="-128"/>
        </a:defRPr>
      </a:lvl3pPr>
      <a:lvl4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ea typeface="MS PGothic" panose="020B0600070205080204" pitchFamily="34" charset="-128"/>
        </a:defRPr>
      </a:lvl4pPr>
      <a:lvl5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ea typeface="MS PGothic" panose="020B0600070205080204" pitchFamily="34" charset="-128"/>
        </a:defRPr>
      </a:lvl5pPr>
      <a:lvl6pPr marL="457200"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Font typeface="Marlett" pitchFamily="2" charset="2"/>
        <a:buChar char="4"/>
        <a:defRPr sz="2400" b="1">
          <a:solidFill>
            <a:schemeClr val="accent2"/>
          </a:solidFill>
          <a:effectLst>
            <a:outerShdw blurRad="38100" dist="38100" dir="2700000" algn="tl">
              <a:srgbClr val="C0C0C0"/>
            </a:outerShdw>
          </a:effectLst>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Marlett" pitchFamily="2" charset="2"/>
        <a:buChar char="4"/>
        <a:defRPr sz="2200" b="1">
          <a:solidFill>
            <a:schemeClr val="accent2"/>
          </a:solidFill>
          <a:effectLst>
            <a:outerShdw blurRad="38100" dist="38100" dir="2700000" algn="tl">
              <a:srgbClr val="C0C0C0"/>
            </a:outerShdw>
          </a:effectLst>
          <a:latin typeface="+mn-lt"/>
          <a:ea typeface="MS PGothic" panose="020B0600070205080204" pitchFamily="34" charset="-128"/>
        </a:defRPr>
      </a:lvl2pPr>
      <a:lvl3pPr marL="1143000" indent="-228600" algn="l" rtl="0" eaLnBrk="0" fontAlgn="base" hangingPunct="0">
        <a:spcBef>
          <a:spcPct val="20000"/>
        </a:spcBef>
        <a:spcAft>
          <a:spcPct val="0"/>
        </a:spcAft>
        <a:buFont typeface="Marlett" pitchFamily="2" charset="2"/>
        <a:buChar char="4"/>
        <a:defRPr sz="2000" b="1">
          <a:solidFill>
            <a:schemeClr val="accent2"/>
          </a:solidFill>
          <a:effectLst>
            <a:outerShdw blurRad="38100" dist="38100" dir="2700000" algn="tl">
              <a:srgbClr val="C0C0C0"/>
            </a:outerShdw>
          </a:effectLst>
          <a:latin typeface="+mn-lt"/>
          <a:ea typeface="MS PGothic" panose="020B0600070205080204" pitchFamily="34" charset="-128"/>
        </a:defRPr>
      </a:lvl3pPr>
      <a:lvl4pPr marL="1600200" indent="-228600" algn="l" rtl="0" eaLnBrk="0" fontAlgn="base" hangingPunct="0">
        <a:spcBef>
          <a:spcPct val="20000"/>
        </a:spcBef>
        <a:spcAft>
          <a:spcPct val="0"/>
        </a:spcAft>
        <a:buFont typeface="Marlett" pitchFamily="2" charset="2"/>
        <a:buChar char="4"/>
        <a:defRPr b="1">
          <a:solidFill>
            <a:schemeClr val="accent2"/>
          </a:solidFill>
          <a:effectLst>
            <a:outerShdw blurRad="38100" dist="38100" dir="2700000" algn="tl">
              <a:srgbClr val="C0C0C0"/>
            </a:outerShdw>
          </a:effectLst>
          <a:latin typeface="+mn-lt"/>
          <a:ea typeface="MS PGothic" panose="020B0600070205080204" pitchFamily="34" charset="-128"/>
        </a:defRPr>
      </a:lvl4pPr>
      <a:lvl5pPr marL="2057400" indent="-228600" algn="l" rtl="0" eaLnBrk="0" fontAlgn="base" hangingPunct="0">
        <a:spcBef>
          <a:spcPct val="20000"/>
        </a:spcBef>
        <a:spcAft>
          <a:spcPct val="0"/>
        </a:spcAft>
        <a:buFont typeface="Marlett" pitchFamily="2" charset="2"/>
        <a:buChar char="4"/>
        <a:defRPr sz="1600" b="1">
          <a:solidFill>
            <a:schemeClr val="accent2"/>
          </a:solidFill>
          <a:effectLst>
            <a:outerShdw blurRad="38100" dist="38100" dir="2700000" algn="tl">
              <a:srgbClr val="C0C0C0"/>
            </a:outerShdw>
          </a:effectLst>
          <a:latin typeface="+mn-lt"/>
          <a:ea typeface="MS PGothic" panose="020B0600070205080204" pitchFamily="34" charset="-128"/>
        </a:defRPr>
      </a:lvl5pPr>
      <a:lvl6pPr marL="2514600" indent="-228600" algn="l" rtl="0" eaLnBrk="0" fontAlgn="base" hangingPunct="0">
        <a:spcBef>
          <a:spcPct val="20000"/>
        </a:spcBef>
        <a:spcAft>
          <a:spcPct val="0"/>
        </a:spcAft>
        <a:buFont typeface="Marlett" pitchFamily="2" charset="2"/>
        <a:buChar char="4"/>
        <a:defRPr sz="1600" b="1">
          <a:solidFill>
            <a:schemeClr val="accent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Font typeface="Marlett" pitchFamily="2" charset="2"/>
        <a:buChar char="4"/>
        <a:defRPr sz="1600" b="1">
          <a:solidFill>
            <a:schemeClr val="accent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Font typeface="Marlett" pitchFamily="2" charset="2"/>
        <a:buChar char="4"/>
        <a:defRPr sz="1600" b="1">
          <a:solidFill>
            <a:schemeClr val="accent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Font typeface="Marlett" pitchFamily="2" charset="2"/>
        <a:buChar char="4"/>
        <a:defRPr sz="1600" b="1">
          <a:solidFill>
            <a:schemeClr val="accent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EPS_logo_back">
            <a:extLst>
              <a:ext uri="{FF2B5EF4-FFF2-40B4-BE49-F238E27FC236}">
                <a16:creationId xmlns:a16="http://schemas.microsoft.com/office/drawing/2014/main" id="{279AA5CE-0242-160A-A72C-8FDE1D0D97C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26463" y="190500"/>
            <a:ext cx="465137" cy="7477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387" name="Rectangle 3">
            <a:extLst>
              <a:ext uri="{FF2B5EF4-FFF2-40B4-BE49-F238E27FC236}">
                <a16:creationId xmlns:a16="http://schemas.microsoft.com/office/drawing/2014/main" id="{FEAF5878-4607-D969-01B3-9340DD159609}"/>
              </a:ext>
            </a:extLst>
          </p:cNvPr>
          <p:cNvSpPr>
            <a:spLocks noGrp="1" noChangeArrowheads="1"/>
          </p:cNvSpPr>
          <p:nvPr>
            <p:ph type="title"/>
          </p:nvPr>
        </p:nvSpPr>
        <p:spPr bwMode="auto">
          <a:xfrm>
            <a:off x="685800" y="69850"/>
            <a:ext cx="77724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8" name="Rectangle 4">
            <a:extLst>
              <a:ext uri="{FF2B5EF4-FFF2-40B4-BE49-F238E27FC236}">
                <a16:creationId xmlns:a16="http://schemas.microsoft.com/office/drawing/2014/main" id="{A74DCEC6-07ED-3BCB-6875-9F808B87420E}"/>
              </a:ext>
            </a:extLst>
          </p:cNvPr>
          <p:cNvSpPr>
            <a:spLocks noGrp="1" noChangeArrowheads="1"/>
          </p:cNvSpPr>
          <p:nvPr>
            <p:ph type="body" idx="1"/>
          </p:nvPr>
        </p:nvSpPr>
        <p:spPr bwMode="auto">
          <a:xfrm>
            <a:off x="685800" y="1943100"/>
            <a:ext cx="7772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3" name="Rectangle 5">
            <a:extLst>
              <a:ext uri="{FF2B5EF4-FFF2-40B4-BE49-F238E27FC236}">
                <a16:creationId xmlns:a16="http://schemas.microsoft.com/office/drawing/2014/main" id="{417C0E4E-8FF4-B1B0-CDFF-CF6D449E7E1A}"/>
              </a:ext>
            </a:extLst>
          </p:cNvPr>
          <p:cNvSpPr>
            <a:spLocks noChangeArrowheads="1"/>
          </p:cNvSpPr>
          <p:nvPr/>
        </p:nvSpPr>
        <p:spPr bwMode="auto">
          <a:xfrm>
            <a:off x="381000" y="1095375"/>
            <a:ext cx="8305800" cy="76200"/>
          </a:xfrm>
          <a:prstGeom prst="rect">
            <a:avLst/>
          </a:prstGeom>
          <a:solidFill>
            <a:srgbClr val="339966"/>
          </a:solidFill>
          <a:ln w="12700">
            <a:solidFill>
              <a:schemeClr val="accent2"/>
            </a:solidFill>
            <a:miter lim="800000"/>
            <a:headEnd/>
            <a:tailEnd/>
          </a:ln>
          <a:effectLst/>
        </p:spPr>
        <p:txBody>
          <a:bodyPr wrap="none" anchor="ct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algn="ctr">
              <a:defRPr/>
            </a:pPr>
            <a:endParaRPr lang="en-US" altLang="en-US" sz="2400" b="0" dirty="0">
              <a:solidFill>
                <a:schemeClr val="accent2"/>
              </a:solidFill>
              <a:ea typeface="+mn-ea"/>
              <a:cs typeface="Arial" charset="0"/>
            </a:endParaRPr>
          </a:p>
        </p:txBody>
      </p:sp>
    </p:spTree>
  </p:cSld>
  <p:clrMap bg1="lt1" tx1="dk1" bg2="lt2" tx2="dk2" accent1="accent1" accent2="accent2" accent3="accent3" accent4="accent4" accent5="accent5" accent6="accent6" hlink="hlink" folHlink="folHlink"/>
  <p:sldLayoutIdLst>
    <p:sldLayoutId id="2147487183" r:id="rId1"/>
    <p:sldLayoutId id="2147487184" r:id="rId2"/>
    <p:sldLayoutId id="2147487185" r:id="rId3"/>
    <p:sldLayoutId id="2147487186" r:id="rId4"/>
    <p:sldLayoutId id="2147487187" r:id="rId5"/>
    <p:sldLayoutId id="2147487188" r:id="rId6"/>
    <p:sldLayoutId id="2147487189" r:id="rId7"/>
    <p:sldLayoutId id="2147487190" r:id="rId8"/>
    <p:sldLayoutId id="2147487191" r:id="rId9"/>
    <p:sldLayoutId id="2147487192" r:id="rId10"/>
    <p:sldLayoutId id="2147487193" r:id="rId11"/>
  </p:sldLayoutIdLst>
  <p:transition spd="med">
    <p:pull dir="d"/>
  </p:transition>
  <p:hf hdr="0" ftr="0" dt="0"/>
  <p:txStyles>
    <p:titleStyle>
      <a:lvl1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mj-lt"/>
          <a:ea typeface="MS PGothic" panose="020B0600070205080204" pitchFamily="34" charset="-128"/>
          <a:cs typeface="+mj-cs"/>
        </a:defRPr>
      </a:lvl1pPr>
      <a:lvl2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ea typeface="MS PGothic" panose="020B0600070205080204" pitchFamily="34" charset="-128"/>
        </a:defRPr>
      </a:lvl2pPr>
      <a:lvl3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ea typeface="MS PGothic" panose="020B0600070205080204" pitchFamily="34" charset="-128"/>
        </a:defRPr>
      </a:lvl3pPr>
      <a:lvl4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ea typeface="MS PGothic" panose="020B0600070205080204" pitchFamily="34" charset="-128"/>
        </a:defRPr>
      </a:lvl4pPr>
      <a:lvl5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ea typeface="MS PGothic" panose="020B0600070205080204" pitchFamily="34" charset="-128"/>
        </a:defRPr>
      </a:lvl5pPr>
      <a:lvl6pPr marL="457200" algn="l"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Font typeface="Marlett" pitchFamily="2" charset="2"/>
        <a:buChar char="4"/>
        <a:defRPr sz="2400" b="1">
          <a:solidFill>
            <a:schemeClr val="accent2"/>
          </a:solidFill>
          <a:effectLst>
            <a:outerShdw blurRad="38100" dist="38100" dir="2700000" algn="tl">
              <a:srgbClr val="C0C0C0"/>
            </a:outerShdw>
          </a:effectLst>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Marlett" pitchFamily="2" charset="2"/>
        <a:buChar char="4"/>
        <a:defRPr sz="2200" b="1">
          <a:solidFill>
            <a:schemeClr val="accent2"/>
          </a:solidFill>
          <a:effectLst>
            <a:outerShdw blurRad="38100" dist="38100" dir="2700000" algn="tl">
              <a:srgbClr val="C0C0C0"/>
            </a:outerShdw>
          </a:effectLst>
          <a:latin typeface="+mn-lt"/>
          <a:ea typeface="MS PGothic" panose="020B0600070205080204" pitchFamily="34" charset="-128"/>
        </a:defRPr>
      </a:lvl2pPr>
      <a:lvl3pPr marL="1143000" indent="-228600" algn="l" rtl="0" eaLnBrk="0" fontAlgn="base" hangingPunct="0">
        <a:spcBef>
          <a:spcPct val="20000"/>
        </a:spcBef>
        <a:spcAft>
          <a:spcPct val="0"/>
        </a:spcAft>
        <a:buFont typeface="Marlett" pitchFamily="2" charset="2"/>
        <a:buChar char="4"/>
        <a:defRPr sz="2000" b="1">
          <a:solidFill>
            <a:schemeClr val="accent2"/>
          </a:solidFill>
          <a:effectLst>
            <a:outerShdw blurRad="38100" dist="38100" dir="2700000" algn="tl">
              <a:srgbClr val="C0C0C0"/>
            </a:outerShdw>
          </a:effectLst>
          <a:latin typeface="+mn-lt"/>
          <a:ea typeface="MS PGothic" panose="020B0600070205080204" pitchFamily="34" charset="-128"/>
        </a:defRPr>
      </a:lvl3pPr>
      <a:lvl4pPr marL="1600200" indent="-228600" algn="l" rtl="0" eaLnBrk="0" fontAlgn="base" hangingPunct="0">
        <a:spcBef>
          <a:spcPct val="20000"/>
        </a:spcBef>
        <a:spcAft>
          <a:spcPct val="0"/>
        </a:spcAft>
        <a:buFont typeface="Marlett" pitchFamily="2" charset="2"/>
        <a:buChar char="4"/>
        <a:defRPr b="1">
          <a:solidFill>
            <a:schemeClr val="accent2"/>
          </a:solidFill>
          <a:effectLst>
            <a:outerShdw blurRad="38100" dist="38100" dir="2700000" algn="tl">
              <a:srgbClr val="C0C0C0"/>
            </a:outerShdw>
          </a:effectLst>
          <a:latin typeface="+mn-lt"/>
          <a:ea typeface="MS PGothic" panose="020B0600070205080204" pitchFamily="34" charset="-128"/>
        </a:defRPr>
      </a:lvl4pPr>
      <a:lvl5pPr marL="2057400" indent="-228600" algn="l" rtl="0" eaLnBrk="0" fontAlgn="base" hangingPunct="0">
        <a:spcBef>
          <a:spcPct val="20000"/>
        </a:spcBef>
        <a:spcAft>
          <a:spcPct val="0"/>
        </a:spcAft>
        <a:buFont typeface="Marlett" pitchFamily="2" charset="2"/>
        <a:buChar char="4"/>
        <a:defRPr sz="1600" b="1">
          <a:solidFill>
            <a:schemeClr val="accent2"/>
          </a:solidFill>
          <a:effectLst>
            <a:outerShdw blurRad="38100" dist="38100" dir="2700000" algn="tl">
              <a:srgbClr val="C0C0C0"/>
            </a:outerShdw>
          </a:effectLst>
          <a:latin typeface="+mn-lt"/>
          <a:ea typeface="MS PGothic" panose="020B0600070205080204" pitchFamily="34" charset="-128"/>
        </a:defRPr>
      </a:lvl5pPr>
      <a:lvl6pPr marL="2514600" indent="-228600" algn="l" rtl="0" fontAlgn="base">
        <a:spcBef>
          <a:spcPct val="20000"/>
        </a:spcBef>
        <a:spcAft>
          <a:spcPct val="0"/>
        </a:spcAft>
        <a:buFont typeface="Marlett" pitchFamily="2" charset="2"/>
        <a:buChar char="4"/>
        <a:defRPr sz="1600" b="1">
          <a:solidFill>
            <a:schemeClr val="accent2"/>
          </a:solidFill>
          <a:effectLst>
            <a:outerShdw blurRad="38100" dist="38100" dir="2700000" algn="tl">
              <a:srgbClr val="C0C0C0"/>
            </a:outerShdw>
          </a:effectLst>
          <a:latin typeface="+mn-lt"/>
        </a:defRPr>
      </a:lvl6pPr>
      <a:lvl7pPr marL="2971800" indent="-228600" algn="l" rtl="0" fontAlgn="base">
        <a:spcBef>
          <a:spcPct val="20000"/>
        </a:spcBef>
        <a:spcAft>
          <a:spcPct val="0"/>
        </a:spcAft>
        <a:buFont typeface="Marlett" pitchFamily="2" charset="2"/>
        <a:buChar char="4"/>
        <a:defRPr sz="1600" b="1">
          <a:solidFill>
            <a:schemeClr val="accent2"/>
          </a:solidFill>
          <a:effectLst>
            <a:outerShdw blurRad="38100" dist="38100" dir="2700000" algn="tl">
              <a:srgbClr val="C0C0C0"/>
            </a:outerShdw>
          </a:effectLst>
          <a:latin typeface="+mn-lt"/>
        </a:defRPr>
      </a:lvl7pPr>
      <a:lvl8pPr marL="3429000" indent="-228600" algn="l" rtl="0" fontAlgn="base">
        <a:spcBef>
          <a:spcPct val="20000"/>
        </a:spcBef>
        <a:spcAft>
          <a:spcPct val="0"/>
        </a:spcAft>
        <a:buFont typeface="Marlett" pitchFamily="2" charset="2"/>
        <a:buChar char="4"/>
        <a:defRPr sz="1600" b="1">
          <a:solidFill>
            <a:schemeClr val="accent2"/>
          </a:solidFill>
          <a:effectLst>
            <a:outerShdw blurRad="38100" dist="38100" dir="2700000" algn="tl">
              <a:srgbClr val="C0C0C0"/>
            </a:outerShdw>
          </a:effectLst>
          <a:latin typeface="+mn-lt"/>
        </a:defRPr>
      </a:lvl8pPr>
      <a:lvl9pPr marL="3886200" indent="-228600" algn="l" rtl="0" fontAlgn="base">
        <a:spcBef>
          <a:spcPct val="20000"/>
        </a:spcBef>
        <a:spcAft>
          <a:spcPct val="0"/>
        </a:spcAft>
        <a:buFont typeface="Marlett" pitchFamily="2" charset="2"/>
        <a:buChar char="4"/>
        <a:defRPr sz="1600" b="1">
          <a:solidFill>
            <a:schemeClr val="accent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shadeToTitle="1">
        <a:gradFill rotWithShape="1">
          <a:gsLst>
            <a:gs pos="0">
              <a:srgbClr val="FFFFFF"/>
            </a:gs>
            <a:gs pos="92000">
              <a:srgbClr val="FFFFFF"/>
            </a:gs>
            <a:gs pos="100000">
              <a:srgbClr val="78A768"/>
            </a:gs>
          </a:gsLst>
          <a:path path="shape">
            <a:fillToRect l="50000" t="50000" r="50000" b="50000"/>
          </a:path>
        </a:gra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066DB658-3B8E-D202-83C6-F31ED382AF2D}"/>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1C47FEFF-CAB8-D6D2-7CFA-B61A978A6144}"/>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3076" name="Picture 9">
            <a:extLst>
              <a:ext uri="{FF2B5EF4-FFF2-40B4-BE49-F238E27FC236}">
                <a16:creationId xmlns:a16="http://schemas.microsoft.com/office/drawing/2014/main" id="{1B6362D3-B267-FABA-10BA-1CE41ADA890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61175" y="5988050"/>
            <a:ext cx="183991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195" r:id="rId1"/>
    <p:sldLayoutId id="2147487196" r:id="rId2"/>
    <p:sldLayoutId id="2147487197" r:id="rId3"/>
    <p:sldLayoutId id="2147487198" r:id="rId4"/>
    <p:sldLayoutId id="2147487199" r:id="rId5"/>
    <p:sldLayoutId id="2147487200" r:id="rId6"/>
    <p:sldLayoutId id="2147487201" r:id="rId7"/>
    <p:sldLayoutId id="2147487202" r:id="rId8"/>
    <p:sldLayoutId id="2147487203" r:id="rId9"/>
    <p:sldLayoutId id="2147487204" r:id="rId10"/>
    <p:sldLayoutId id="2147487205" r:id="rId11"/>
  </p:sldLayoutIdLst>
  <p:transition spd="med">
    <p:pull dir="d"/>
  </p:transition>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S PGothic" panose="020B0600070205080204" pitchFamily="34" charset="-128"/>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MS PGothic" panose="020B0600070205080204" pitchFamily="34" charset="-128"/>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MS PGothic" panose="020B0600070205080204" pitchFamily="34" charset="-128"/>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MS PGothic" panose="020B0600070205080204" pitchFamily="34" charset="-128"/>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MS PGothic" panose="020B0600070205080204" pitchFamily="34" charset="-128"/>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S PGothic" panose="020B0600070205080204" pitchFamily="34" charset="-128"/>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S PGothic" panose="020B060007020508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106_A7EF22BB.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8/10/relationships/comments" Target="../comments/modernComment_109_674AC4E.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0B246F45-D4CB-1D47-F3F2-D4589C50CB8C}"/>
              </a:ext>
            </a:extLst>
          </p:cNvPr>
          <p:cNvSpPr>
            <a:spLocks noGrp="1" noChangeArrowheads="1"/>
          </p:cNvSpPr>
          <p:nvPr>
            <p:ph type="subTitle" idx="1"/>
          </p:nvPr>
        </p:nvSpPr>
        <p:spPr>
          <a:xfrm>
            <a:off x="381000" y="1447800"/>
            <a:ext cx="8382000" cy="4343400"/>
          </a:xfrm>
        </p:spPr>
        <p:txBody>
          <a:bodyPr/>
          <a:lstStyle/>
          <a:p>
            <a:pPr eaLnBrk="1" hangingPunct="1"/>
            <a:endParaRPr lang="en-US" altLang="en-US" sz="2400" b="1" dirty="0">
              <a:solidFill>
                <a:srgbClr val="FF0000"/>
              </a:solidFill>
            </a:endParaRPr>
          </a:p>
          <a:p>
            <a:pPr eaLnBrk="1" hangingPunct="1"/>
            <a:r>
              <a:rPr lang="en-US" altLang="en-US" sz="4000" b="1" dirty="0"/>
              <a:t>Murphys Sanitation District</a:t>
            </a:r>
          </a:p>
          <a:p>
            <a:pPr eaLnBrk="1" hangingPunct="1"/>
            <a:r>
              <a:rPr lang="en-US" altLang="en-US" sz="4000" b="1" dirty="0"/>
              <a:t>Rate Study Workshop</a:t>
            </a:r>
            <a:endParaRPr lang="en-US" altLang="en-US" sz="2400" dirty="0"/>
          </a:p>
          <a:p>
            <a:pPr eaLnBrk="1" hangingPunct="1"/>
            <a:r>
              <a:rPr lang="en-US" altLang="en-US" sz="2400" dirty="0"/>
              <a:t>March 6, 2025</a:t>
            </a:r>
            <a:endParaRPr lang="en-US" altLang="en-US" sz="2400" b="1" dirty="0"/>
          </a:p>
          <a:p>
            <a:pPr eaLnBrk="1" hangingPunct="1"/>
            <a:endParaRPr lang="en-US" altLang="en-US" sz="4000" dirty="0"/>
          </a:p>
          <a:p>
            <a:pPr eaLnBrk="1" hangingPunct="1"/>
            <a:endParaRPr lang="en-US" altLang="en-US" sz="4000" dirty="0"/>
          </a:p>
          <a:p>
            <a:pPr eaLnBrk="1" hangingPunct="1"/>
            <a:r>
              <a:rPr lang="en-US" altLang="en-US" sz="2000" b="1" i="1" dirty="0">
                <a:solidFill>
                  <a:srgbClr val="FF0000"/>
                </a:solidFill>
              </a:rPr>
              <a:t>Note: All figures are DRAFT until the Public Hearing</a:t>
            </a:r>
          </a:p>
          <a:p>
            <a:pPr eaLnBrk="1" hangingPunct="1"/>
            <a:endParaRPr lang="en-US" altLang="en-US" sz="4000" dirty="0"/>
          </a:p>
          <a:p>
            <a:pPr eaLnBrk="1" hangingPunct="1"/>
            <a:endParaRPr lang="en-US" altLang="en-US" sz="4000" dirty="0"/>
          </a:p>
        </p:txBody>
      </p:sp>
      <p:sp>
        <p:nvSpPr>
          <p:cNvPr id="18435" name="Slide Number Placeholder 1">
            <a:extLst>
              <a:ext uri="{FF2B5EF4-FFF2-40B4-BE49-F238E27FC236}">
                <a16:creationId xmlns:a16="http://schemas.microsoft.com/office/drawing/2014/main" id="{FD239FCD-428A-FFA8-2438-22D1A6B5406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79FAD2C7-99BA-4647-8806-636A7111A955}" type="slidenum">
              <a:rPr lang="en-US" altLang="en-US" smtClean="0"/>
              <a:pPr/>
              <a:t>1</a:t>
            </a:fld>
            <a:endParaRPr lang="en-US" altLang="en-US"/>
          </a:p>
        </p:txBody>
      </p:sp>
      <p:pic>
        <p:nvPicPr>
          <p:cNvPr id="3" name="Picture 2" descr="A logo with a drop of water and trees&#10;&#10;AI-generated content may be incorrect.">
            <a:extLst>
              <a:ext uri="{FF2B5EF4-FFF2-40B4-BE49-F238E27FC236}">
                <a16:creationId xmlns:a16="http://schemas.microsoft.com/office/drawing/2014/main" id="{63DD5CA0-94BF-B4DB-86CB-06E9EC6ECC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381000"/>
            <a:ext cx="1282700" cy="1193800"/>
          </a:xfrm>
          <a:prstGeom prst="rect">
            <a:avLst/>
          </a:prstGeom>
        </p:spPr>
      </p:pic>
    </p:spTree>
  </p:cSld>
  <p:clrMapOvr>
    <a:masterClrMapping/>
  </p:clrMapOvr>
  <p:transition spd="med">
    <p:pull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19C6669-F931-DBE3-851E-A0EF08C073D0}"/>
              </a:ext>
            </a:extLst>
          </p:cNvPr>
          <p:cNvSpPr>
            <a:spLocks noGrp="1"/>
          </p:cNvSpPr>
          <p:nvPr>
            <p:ph type="body" idx="1"/>
          </p:nvPr>
        </p:nvSpPr>
        <p:spPr>
          <a:xfrm>
            <a:off x="381000" y="5238752"/>
            <a:ext cx="7886700" cy="1500187"/>
          </a:xfrm>
        </p:spPr>
        <p:txBody>
          <a:bodyPr/>
          <a:lstStyle/>
          <a:p>
            <a:r>
              <a:rPr lang="en-US" sz="4000" b="1" dirty="0">
                <a:solidFill>
                  <a:schemeClr val="tx1"/>
                </a:solidFill>
              </a:rPr>
              <a:t>Capital Improvements</a:t>
            </a:r>
          </a:p>
        </p:txBody>
      </p:sp>
      <p:sp>
        <p:nvSpPr>
          <p:cNvPr id="2" name="Slide Number Placeholder 1">
            <a:extLst>
              <a:ext uri="{FF2B5EF4-FFF2-40B4-BE49-F238E27FC236}">
                <a16:creationId xmlns:a16="http://schemas.microsoft.com/office/drawing/2014/main" id="{E3C5134E-A934-47A7-33CC-C9D9C60E73E6}"/>
              </a:ext>
            </a:extLst>
          </p:cNvPr>
          <p:cNvSpPr>
            <a:spLocks noGrp="1"/>
          </p:cNvSpPr>
          <p:nvPr>
            <p:ph type="sldNum" sz="quarter" idx="12"/>
          </p:nvPr>
        </p:nvSpPr>
        <p:spPr/>
        <p:txBody>
          <a:bodyPr/>
          <a:lstStyle/>
          <a:p>
            <a:pPr>
              <a:defRPr/>
            </a:pPr>
            <a:fld id="{A1FFC432-532A-3B44-8992-69EC102A21D4}" type="slidenum">
              <a:rPr lang="en-US" altLang="en-US" smtClean="0"/>
              <a:pPr>
                <a:defRPr/>
              </a:pPr>
              <a:t>10</a:t>
            </a:fld>
            <a:endParaRPr lang="en-US" altLang="en-US"/>
          </a:p>
        </p:txBody>
      </p:sp>
      <p:sp>
        <p:nvSpPr>
          <p:cNvPr id="4" name="TextBox 3">
            <a:extLst>
              <a:ext uri="{FF2B5EF4-FFF2-40B4-BE49-F238E27FC236}">
                <a16:creationId xmlns:a16="http://schemas.microsoft.com/office/drawing/2014/main" id="{5AE5FAA5-96C3-919F-C7E2-CC35037AB00B}"/>
              </a:ext>
            </a:extLst>
          </p:cNvPr>
          <p:cNvSpPr txBox="1"/>
          <p:nvPr/>
        </p:nvSpPr>
        <p:spPr>
          <a:xfrm>
            <a:off x="2286000" y="2932889"/>
            <a:ext cx="4572000" cy="400110"/>
          </a:xfrm>
          <a:prstGeom prst="rect">
            <a:avLst/>
          </a:prstGeom>
          <a:noFill/>
        </p:spPr>
        <p:txBody>
          <a:bodyPr wrap="square">
            <a:spAutoFit/>
          </a:bodyPr>
          <a:lstStyle/>
          <a:p>
            <a:endParaRPr lang="en-US" dirty="0"/>
          </a:p>
        </p:txBody>
      </p:sp>
      <p:pic>
        <p:nvPicPr>
          <p:cNvPr id="9" name="Picture 8" descr="Several large white buildings&#10;&#10;AI-generated content may be incorrect.">
            <a:extLst>
              <a:ext uri="{FF2B5EF4-FFF2-40B4-BE49-F238E27FC236}">
                <a16:creationId xmlns:a16="http://schemas.microsoft.com/office/drawing/2014/main" id="{668654DE-2894-0A40-35B0-8492AB574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380" y="730874"/>
            <a:ext cx="6859716" cy="3858590"/>
          </a:xfrm>
          <a:prstGeom prst="rect">
            <a:avLst/>
          </a:prstGeom>
        </p:spPr>
      </p:pic>
    </p:spTree>
    <p:extLst>
      <p:ext uri="{BB962C8B-B14F-4D97-AF65-F5344CB8AC3E}">
        <p14:creationId xmlns:p14="http://schemas.microsoft.com/office/powerpoint/2010/main" val="2175572682"/>
      </p:ext>
    </p:extLst>
  </p:cSld>
  <p:clrMapOvr>
    <a:masterClrMapping/>
  </p:clrMapOvr>
  <p:transition spd="med">
    <p:pull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8D0FA883-8086-8B12-7467-279192222402}"/>
              </a:ext>
            </a:extLst>
          </p:cNvPr>
          <p:cNvSpPr>
            <a:spLocks noGrp="1" noChangeArrowheads="1"/>
          </p:cNvSpPr>
          <p:nvPr>
            <p:ph type="title"/>
          </p:nvPr>
        </p:nvSpPr>
        <p:spPr>
          <a:xfrm>
            <a:off x="628650" y="609600"/>
            <a:ext cx="7886700" cy="1158875"/>
          </a:xfrm>
        </p:spPr>
        <p:txBody>
          <a:bodyPr/>
          <a:lstStyle/>
          <a:p>
            <a:pPr algn="ctr"/>
            <a:r>
              <a:rPr lang="en-US" altLang="en-US" sz="3600" dirty="0"/>
              <a:t>Master Plan Capital Improvement Projects Estimated Cost in Inflated $’s</a:t>
            </a:r>
          </a:p>
        </p:txBody>
      </p:sp>
      <p:sp>
        <p:nvSpPr>
          <p:cNvPr id="26627" name="Slide Number Placeholder 3">
            <a:extLst>
              <a:ext uri="{FF2B5EF4-FFF2-40B4-BE49-F238E27FC236}">
                <a16:creationId xmlns:a16="http://schemas.microsoft.com/office/drawing/2014/main" id="{E88DB7FF-9FF3-C6B3-C71C-A6BDAA0971D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DAE619A3-016B-7246-A121-1CBED0F0F79B}" type="slidenum">
              <a:rPr lang="en-US" altLang="en-US" smtClean="0"/>
              <a:pPr/>
              <a:t>11</a:t>
            </a:fld>
            <a:endParaRPr lang="en-US" altLang="en-US"/>
          </a:p>
        </p:txBody>
      </p:sp>
      <p:graphicFrame>
        <p:nvGraphicFramePr>
          <p:cNvPr id="5" name="Table 4">
            <a:extLst>
              <a:ext uri="{FF2B5EF4-FFF2-40B4-BE49-F238E27FC236}">
                <a16:creationId xmlns:a16="http://schemas.microsoft.com/office/drawing/2014/main" id="{475C3F4C-3FFA-AD36-4A04-7777212A00C6}"/>
              </a:ext>
            </a:extLst>
          </p:cNvPr>
          <p:cNvGraphicFramePr>
            <a:graphicFrameLocks noGrp="1"/>
          </p:cNvGraphicFramePr>
          <p:nvPr>
            <p:extLst>
              <p:ext uri="{D42A27DB-BD31-4B8C-83A1-F6EECF244321}">
                <p14:modId xmlns:p14="http://schemas.microsoft.com/office/powerpoint/2010/main" val="187090155"/>
              </p:ext>
            </p:extLst>
          </p:nvPr>
        </p:nvGraphicFramePr>
        <p:xfrm>
          <a:off x="1409700" y="1981200"/>
          <a:ext cx="6324600" cy="3337118"/>
        </p:xfrm>
        <a:graphic>
          <a:graphicData uri="http://schemas.openxmlformats.org/drawingml/2006/table">
            <a:tbl>
              <a:tblPr firstRow="1" bandRow="1">
                <a:tableStyleId>{5C22544A-7EE6-4342-B048-85BDC9FD1C3A}</a:tableStyleId>
              </a:tblPr>
              <a:tblGrid>
                <a:gridCol w="3267708">
                  <a:extLst>
                    <a:ext uri="{9D8B030D-6E8A-4147-A177-3AD203B41FA5}">
                      <a16:colId xmlns:a16="http://schemas.microsoft.com/office/drawing/2014/main" val="20000"/>
                    </a:ext>
                  </a:extLst>
                </a:gridCol>
                <a:gridCol w="1541622">
                  <a:extLst>
                    <a:ext uri="{9D8B030D-6E8A-4147-A177-3AD203B41FA5}">
                      <a16:colId xmlns:a16="http://schemas.microsoft.com/office/drawing/2014/main" val="20001"/>
                    </a:ext>
                  </a:extLst>
                </a:gridCol>
                <a:gridCol w="1515270">
                  <a:extLst>
                    <a:ext uri="{9D8B030D-6E8A-4147-A177-3AD203B41FA5}">
                      <a16:colId xmlns:a16="http://schemas.microsoft.com/office/drawing/2014/main" val="20002"/>
                    </a:ext>
                  </a:extLst>
                </a:gridCol>
              </a:tblGrid>
              <a:tr h="396175">
                <a:tc>
                  <a:txBody>
                    <a:bodyPr/>
                    <a:lstStyle/>
                    <a:p>
                      <a:r>
                        <a:rPr lang="en-US" sz="2000" dirty="0"/>
                        <a:t>Project Type</a:t>
                      </a:r>
                    </a:p>
                  </a:txBody>
                  <a:tcPr marT="45695" marB="45695"/>
                </a:tc>
                <a:tc gridSpan="2">
                  <a:txBody>
                    <a:bodyPr/>
                    <a:lstStyle/>
                    <a:p>
                      <a:pPr algn="ctr"/>
                      <a:r>
                        <a:rPr lang="en-US" sz="2000" dirty="0"/>
                        <a:t>Estimated Cost</a:t>
                      </a:r>
                    </a:p>
                  </a:txBody>
                  <a:tcPr marT="45699" marB="45699"/>
                </a:tc>
                <a:tc hMerge="1">
                  <a:txBody>
                    <a:bodyPr/>
                    <a:lstStyle/>
                    <a:p>
                      <a:pPr algn="ctr"/>
                      <a:endParaRPr lang="en-US" sz="2000" dirty="0"/>
                    </a:p>
                  </a:txBody>
                  <a:tcPr marT="45724" marB="45724"/>
                </a:tc>
                <a:extLst>
                  <a:ext uri="{0D108BD9-81ED-4DB2-BD59-A6C34878D82A}">
                    <a16:rowId xmlns:a16="http://schemas.microsoft.com/office/drawing/2014/main" val="10000"/>
                  </a:ext>
                </a:extLst>
              </a:tr>
              <a:tr h="396167">
                <a:tc>
                  <a:txBody>
                    <a:bodyPr/>
                    <a:lstStyle/>
                    <a:p>
                      <a:endParaRPr lang="en-US" sz="2000" b="1" dirty="0"/>
                    </a:p>
                  </a:txBody>
                  <a:tcPr marT="45695" marB="45695"/>
                </a:tc>
                <a:tc>
                  <a:txBody>
                    <a:bodyPr/>
                    <a:lstStyle/>
                    <a:p>
                      <a:pPr algn="ctr"/>
                      <a:r>
                        <a:rPr lang="en-US" sz="2000" b="1" dirty="0"/>
                        <a:t>Next 5 Yrs</a:t>
                      </a:r>
                    </a:p>
                  </a:txBody>
                  <a:tcPr marT="45695" marB="45695"/>
                </a:tc>
                <a:tc>
                  <a:txBody>
                    <a:bodyPr/>
                    <a:lstStyle/>
                    <a:p>
                      <a:pPr algn="ctr"/>
                      <a:r>
                        <a:rPr lang="en-US" sz="2000" b="1" dirty="0"/>
                        <a:t>Yrs 6 - 9</a:t>
                      </a:r>
                    </a:p>
                  </a:txBody>
                  <a:tcPr marT="45695" marB="45695"/>
                </a:tc>
                <a:extLst>
                  <a:ext uri="{0D108BD9-81ED-4DB2-BD59-A6C34878D82A}">
                    <a16:rowId xmlns:a16="http://schemas.microsoft.com/office/drawing/2014/main" val="10001"/>
                  </a:ext>
                </a:extLst>
              </a:tr>
              <a:tr h="396167">
                <a:tc>
                  <a:txBody>
                    <a:bodyPr/>
                    <a:lstStyle/>
                    <a:p>
                      <a:r>
                        <a:rPr lang="en-US" sz="2000" dirty="0"/>
                        <a:t>Collection System</a:t>
                      </a:r>
                    </a:p>
                  </a:txBody>
                  <a:tcPr marT="45695" marB="45695"/>
                </a:tc>
                <a:tc>
                  <a:txBody>
                    <a:bodyPr/>
                    <a:lstStyle/>
                    <a:p>
                      <a:pPr algn="r"/>
                      <a:r>
                        <a:rPr lang="en-US" sz="2000" dirty="0"/>
                        <a:t>$6,618,950</a:t>
                      </a:r>
                    </a:p>
                  </a:txBody>
                  <a:tcPr marT="45695" marB="45695"/>
                </a:tc>
                <a:tc>
                  <a:txBody>
                    <a:bodyPr/>
                    <a:lstStyle/>
                    <a:p>
                      <a:pPr algn="r"/>
                      <a:r>
                        <a:rPr lang="en-US" sz="2000" dirty="0"/>
                        <a:t>$8,080,900</a:t>
                      </a:r>
                    </a:p>
                  </a:txBody>
                  <a:tcPr marT="45695" marB="45695"/>
                </a:tc>
                <a:extLst>
                  <a:ext uri="{0D108BD9-81ED-4DB2-BD59-A6C34878D82A}">
                    <a16:rowId xmlns:a16="http://schemas.microsoft.com/office/drawing/2014/main" val="10002"/>
                  </a:ext>
                </a:extLst>
              </a:tr>
              <a:tr h="396167">
                <a:tc>
                  <a:txBody>
                    <a:bodyPr/>
                    <a:lstStyle/>
                    <a:p>
                      <a:r>
                        <a:rPr lang="en-US" sz="2000" dirty="0"/>
                        <a:t>Treatment Plant</a:t>
                      </a:r>
                    </a:p>
                  </a:txBody>
                  <a:tcPr marT="45695" marB="45695"/>
                </a:tc>
                <a:tc>
                  <a:txBody>
                    <a:bodyPr/>
                    <a:lstStyle/>
                    <a:p>
                      <a:pPr algn="r"/>
                      <a:r>
                        <a:rPr lang="en-US" sz="2000" dirty="0"/>
                        <a:t>$2,251,260</a:t>
                      </a:r>
                    </a:p>
                  </a:txBody>
                  <a:tcPr marT="45695" marB="45695"/>
                </a:tc>
                <a:tc>
                  <a:txBody>
                    <a:bodyPr/>
                    <a:lstStyle/>
                    <a:p>
                      <a:pPr algn="r"/>
                      <a:r>
                        <a:rPr lang="en-US" sz="2000" dirty="0"/>
                        <a:t>$0</a:t>
                      </a:r>
                    </a:p>
                  </a:txBody>
                  <a:tcPr marT="45695" marB="45695"/>
                </a:tc>
                <a:extLst>
                  <a:ext uri="{0D108BD9-81ED-4DB2-BD59-A6C34878D82A}">
                    <a16:rowId xmlns:a16="http://schemas.microsoft.com/office/drawing/2014/main" val="10003"/>
                  </a:ext>
                </a:extLst>
              </a:tr>
              <a:tr h="396167">
                <a:tc>
                  <a:txBody>
                    <a:bodyPr/>
                    <a:lstStyle/>
                    <a:p>
                      <a:r>
                        <a:rPr lang="en-US" sz="2000" b="0" dirty="0"/>
                        <a:t>Building &amp; Equipment</a:t>
                      </a:r>
                    </a:p>
                  </a:txBody>
                  <a:tcPr marT="45695" marB="45695"/>
                </a:tc>
                <a:tc>
                  <a:txBody>
                    <a:bodyPr/>
                    <a:lstStyle/>
                    <a:p>
                      <a:pPr algn="r"/>
                      <a:r>
                        <a:rPr lang="en-US" sz="2000" b="0" dirty="0"/>
                        <a:t>$1,877,360</a:t>
                      </a:r>
                    </a:p>
                  </a:txBody>
                  <a:tcPr marT="45695" marB="45695"/>
                </a:tc>
                <a:tc>
                  <a:txBody>
                    <a:bodyPr/>
                    <a:lstStyle/>
                    <a:p>
                      <a:pPr algn="r"/>
                      <a:r>
                        <a:rPr lang="en-US" sz="2000" b="0" dirty="0"/>
                        <a:t>$10,880</a:t>
                      </a:r>
                    </a:p>
                  </a:txBody>
                  <a:tcPr marT="45695" marB="45695"/>
                </a:tc>
                <a:extLst>
                  <a:ext uri="{0D108BD9-81ED-4DB2-BD59-A6C34878D82A}">
                    <a16:rowId xmlns:a16="http://schemas.microsoft.com/office/drawing/2014/main" val="10004"/>
                  </a:ext>
                </a:extLst>
              </a:tr>
              <a:tr h="396167">
                <a:tc>
                  <a:txBody>
                    <a:bodyPr/>
                    <a:lstStyle/>
                    <a:p>
                      <a:r>
                        <a:rPr lang="en-US" sz="2000" b="1" dirty="0"/>
                        <a:t>Total Estimated Cost</a:t>
                      </a:r>
                    </a:p>
                  </a:txBody>
                  <a:tcPr marT="45695" marB="45695"/>
                </a:tc>
                <a:tc>
                  <a:txBody>
                    <a:bodyPr/>
                    <a:lstStyle/>
                    <a:p>
                      <a:pPr algn="r"/>
                      <a:r>
                        <a:rPr lang="en-US" sz="2000" b="1" dirty="0"/>
                        <a:t>$10,747,570</a:t>
                      </a:r>
                    </a:p>
                  </a:txBody>
                  <a:tcPr marT="45695" marB="45695"/>
                </a:tc>
                <a:tc>
                  <a:txBody>
                    <a:bodyPr/>
                    <a:lstStyle/>
                    <a:p>
                      <a:pPr algn="r"/>
                      <a:r>
                        <a:rPr lang="en-US" sz="2000" b="1" dirty="0"/>
                        <a:t>$8,091,780</a:t>
                      </a:r>
                    </a:p>
                  </a:txBody>
                  <a:tcPr marT="45695" marB="45695"/>
                </a:tc>
                <a:extLst>
                  <a:ext uri="{0D108BD9-81ED-4DB2-BD59-A6C34878D82A}">
                    <a16:rowId xmlns:a16="http://schemas.microsoft.com/office/drawing/2014/main" val="10005"/>
                  </a:ext>
                </a:extLst>
              </a:tr>
              <a:tr h="167585">
                <a:tc>
                  <a:txBody>
                    <a:bodyPr/>
                    <a:lstStyle/>
                    <a:p>
                      <a:endParaRPr lang="en-US" sz="500" b="1" dirty="0"/>
                    </a:p>
                  </a:txBody>
                  <a:tcPr marT="45695" marB="45695"/>
                </a:tc>
                <a:tc>
                  <a:txBody>
                    <a:bodyPr/>
                    <a:lstStyle/>
                    <a:p>
                      <a:pPr algn="r"/>
                      <a:endParaRPr lang="en-US" sz="500" b="1" dirty="0"/>
                    </a:p>
                  </a:txBody>
                  <a:tcPr marT="45695" marB="45695"/>
                </a:tc>
                <a:tc>
                  <a:txBody>
                    <a:bodyPr/>
                    <a:lstStyle/>
                    <a:p>
                      <a:pPr algn="r"/>
                      <a:endParaRPr lang="en-US" sz="500" b="1" dirty="0"/>
                    </a:p>
                  </a:txBody>
                  <a:tcPr marT="45695" marB="45695"/>
                </a:tc>
                <a:extLst>
                  <a:ext uri="{0D108BD9-81ED-4DB2-BD59-A6C34878D82A}">
                    <a16:rowId xmlns:a16="http://schemas.microsoft.com/office/drawing/2014/main" val="10006"/>
                  </a:ext>
                </a:extLst>
              </a:tr>
              <a:tr h="396167">
                <a:tc>
                  <a:txBody>
                    <a:bodyPr/>
                    <a:lstStyle/>
                    <a:p>
                      <a:r>
                        <a:rPr lang="en-US" sz="2000" b="1" i="1" dirty="0"/>
                        <a:t>      Loan Funded</a:t>
                      </a:r>
                    </a:p>
                  </a:txBody>
                  <a:tcPr marT="45695" marB="45695"/>
                </a:tc>
                <a:tc>
                  <a:txBody>
                    <a:bodyPr/>
                    <a:lstStyle/>
                    <a:p>
                      <a:pPr algn="r"/>
                      <a:r>
                        <a:rPr lang="en-US" sz="2000" b="1" i="1" dirty="0"/>
                        <a:t>$8,870,210</a:t>
                      </a:r>
                    </a:p>
                  </a:txBody>
                  <a:tcPr marT="45695" marB="45695"/>
                </a:tc>
                <a:tc>
                  <a:txBody>
                    <a:bodyPr/>
                    <a:lstStyle/>
                    <a:p>
                      <a:pPr algn="r"/>
                      <a:r>
                        <a:rPr lang="en-US" sz="2000" b="1" i="1" dirty="0"/>
                        <a:t>$5,623,680</a:t>
                      </a:r>
                    </a:p>
                  </a:txBody>
                  <a:tcPr marT="45695" marB="45695"/>
                </a:tc>
                <a:extLst>
                  <a:ext uri="{0D108BD9-81ED-4DB2-BD59-A6C34878D82A}">
                    <a16:rowId xmlns:a16="http://schemas.microsoft.com/office/drawing/2014/main" val="10007"/>
                  </a:ext>
                </a:extLst>
              </a:tr>
              <a:tr h="396167">
                <a:tc>
                  <a:txBody>
                    <a:bodyPr/>
                    <a:lstStyle/>
                    <a:p>
                      <a:r>
                        <a:rPr lang="en-US" sz="2000" b="1" i="1" dirty="0"/>
                        <a:t>      Rates Funded</a:t>
                      </a:r>
                    </a:p>
                  </a:txBody>
                  <a:tcPr marT="45695" marB="45695"/>
                </a:tc>
                <a:tc>
                  <a:txBody>
                    <a:bodyPr/>
                    <a:lstStyle/>
                    <a:p>
                      <a:pPr algn="r"/>
                      <a:r>
                        <a:rPr lang="en-US" sz="2000" b="1" i="1" dirty="0"/>
                        <a:t>$1,877,360</a:t>
                      </a:r>
                    </a:p>
                  </a:txBody>
                  <a:tcPr marT="45695" marB="45695"/>
                </a:tc>
                <a:tc>
                  <a:txBody>
                    <a:bodyPr/>
                    <a:lstStyle/>
                    <a:p>
                      <a:pPr algn="r"/>
                      <a:r>
                        <a:rPr lang="en-US" sz="2000" b="1" i="1" dirty="0"/>
                        <a:t>$2,468,100</a:t>
                      </a:r>
                    </a:p>
                  </a:txBody>
                  <a:tcPr marT="45695" marB="45695"/>
                </a:tc>
                <a:extLst>
                  <a:ext uri="{0D108BD9-81ED-4DB2-BD59-A6C34878D82A}">
                    <a16:rowId xmlns:a16="http://schemas.microsoft.com/office/drawing/2014/main" val="10008"/>
                  </a:ext>
                </a:extLst>
              </a:tr>
            </a:tbl>
          </a:graphicData>
        </a:graphic>
      </p:graphicFrame>
    </p:spTree>
  </p:cSld>
  <p:clrMapOvr>
    <a:masterClrMapping/>
  </p:clrMapOvr>
  <p:transition spd="med">
    <p:pull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D6BE9A-847F-D3BD-3E81-372405595681}"/>
              </a:ext>
            </a:extLst>
          </p:cNvPr>
          <p:cNvPicPr>
            <a:picLocks noChangeAspect="1"/>
          </p:cNvPicPr>
          <p:nvPr/>
        </p:nvPicPr>
        <p:blipFill>
          <a:blip r:embed="rId2"/>
          <a:stretch>
            <a:fillRect/>
          </a:stretch>
        </p:blipFill>
        <p:spPr>
          <a:xfrm>
            <a:off x="1506971" y="2057400"/>
            <a:ext cx="6151891" cy="3886200"/>
          </a:xfrm>
          <a:prstGeom prst="rect">
            <a:avLst/>
          </a:prstGeom>
        </p:spPr>
      </p:pic>
      <p:sp>
        <p:nvSpPr>
          <p:cNvPr id="28674" name="Title 1">
            <a:extLst>
              <a:ext uri="{FF2B5EF4-FFF2-40B4-BE49-F238E27FC236}">
                <a16:creationId xmlns:a16="http://schemas.microsoft.com/office/drawing/2014/main" id="{3D5B7625-F820-149B-6EB4-55F62D5FAF0F}"/>
              </a:ext>
            </a:extLst>
          </p:cNvPr>
          <p:cNvSpPr>
            <a:spLocks noGrp="1" noChangeArrowheads="1"/>
          </p:cNvSpPr>
          <p:nvPr>
            <p:ph type="title"/>
          </p:nvPr>
        </p:nvSpPr>
        <p:spPr/>
        <p:txBody>
          <a:bodyPr/>
          <a:lstStyle/>
          <a:p>
            <a:pPr algn="ctr"/>
            <a:r>
              <a:rPr lang="en-US" altLang="en-US" sz="3600" dirty="0"/>
              <a:t>CIP Funding Strategy </a:t>
            </a:r>
            <a:br>
              <a:rPr lang="en-US" altLang="en-US" sz="3600" dirty="0"/>
            </a:br>
            <a:r>
              <a:rPr lang="en-US" altLang="en-US" sz="3600" dirty="0"/>
              <a:t>Estimated Funding Sources</a:t>
            </a:r>
          </a:p>
        </p:txBody>
      </p:sp>
      <p:sp>
        <p:nvSpPr>
          <p:cNvPr id="28676" name="Slide Number Placeholder 3">
            <a:extLst>
              <a:ext uri="{FF2B5EF4-FFF2-40B4-BE49-F238E27FC236}">
                <a16:creationId xmlns:a16="http://schemas.microsoft.com/office/drawing/2014/main" id="{F2C9D1EF-4DC4-7321-C7BF-FCE771BD115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B785BE0B-A809-214D-B33B-BEB7727DD451}" type="slidenum">
              <a:rPr lang="en-US" altLang="en-US" smtClean="0"/>
              <a:pPr/>
              <a:t>12</a:t>
            </a:fld>
            <a:endParaRPr lang="en-US" altLang="en-US"/>
          </a:p>
        </p:txBody>
      </p:sp>
      <p:sp>
        <p:nvSpPr>
          <p:cNvPr id="28675" name="Content Placeholder 2">
            <a:extLst>
              <a:ext uri="{FF2B5EF4-FFF2-40B4-BE49-F238E27FC236}">
                <a16:creationId xmlns:a16="http://schemas.microsoft.com/office/drawing/2014/main" id="{4B1772C1-7780-9180-2BF4-2B21DECF3F30}"/>
              </a:ext>
            </a:extLst>
          </p:cNvPr>
          <p:cNvSpPr>
            <a:spLocks noGrp="1" noChangeArrowheads="1"/>
          </p:cNvSpPr>
          <p:nvPr>
            <p:ph idx="1"/>
          </p:nvPr>
        </p:nvSpPr>
        <p:spPr/>
        <p:txBody>
          <a:bodyPr/>
          <a:lstStyle/>
          <a:p>
            <a:pPr marL="0" indent="0">
              <a:buNone/>
            </a:pPr>
            <a:r>
              <a:rPr lang="en-US" altLang="en-US" sz="2200" dirty="0"/>
              <a:t>Millions of Dollars</a:t>
            </a:r>
          </a:p>
        </p:txBody>
      </p:sp>
    </p:spTree>
  </p:cSld>
  <p:clrMapOvr>
    <a:masterClrMapping/>
  </p:clrMapOvr>
  <p:transition spd="med">
    <p:pull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F069-D877-D4C7-4B7F-CF0723A7391C}"/>
              </a:ext>
            </a:extLst>
          </p:cNvPr>
          <p:cNvSpPr>
            <a:spLocks noGrp="1"/>
          </p:cNvSpPr>
          <p:nvPr>
            <p:ph type="title"/>
          </p:nvPr>
        </p:nvSpPr>
        <p:spPr>
          <a:xfrm>
            <a:off x="626152" y="533400"/>
            <a:ext cx="7886700" cy="702902"/>
          </a:xfrm>
        </p:spPr>
        <p:txBody>
          <a:bodyPr>
            <a:normAutofit fontScale="90000"/>
          </a:bodyPr>
          <a:lstStyle/>
          <a:p>
            <a:r>
              <a:rPr lang="en-US" sz="3700" dirty="0"/>
              <a:t>Sanitary Sewer Collection System</a:t>
            </a:r>
            <a:br>
              <a:rPr lang="en-US" dirty="0"/>
            </a:br>
            <a:endParaRPr lang="en-US" dirty="0"/>
          </a:p>
        </p:txBody>
      </p:sp>
      <p:sp>
        <p:nvSpPr>
          <p:cNvPr id="3" name="Content Placeholder 2">
            <a:extLst>
              <a:ext uri="{FF2B5EF4-FFF2-40B4-BE49-F238E27FC236}">
                <a16:creationId xmlns:a16="http://schemas.microsoft.com/office/drawing/2014/main" id="{032060EC-5B81-4FD1-F27C-D5E68A489BE7}"/>
              </a:ext>
            </a:extLst>
          </p:cNvPr>
          <p:cNvSpPr>
            <a:spLocks noGrp="1"/>
          </p:cNvSpPr>
          <p:nvPr>
            <p:ph idx="1"/>
          </p:nvPr>
        </p:nvSpPr>
        <p:spPr>
          <a:xfrm>
            <a:off x="624903" y="1255040"/>
            <a:ext cx="4678577" cy="1631752"/>
          </a:xfrm>
        </p:spPr>
        <p:txBody>
          <a:bodyPr/>
          <a:lstStyle/>
          <a:p>
            <a:pPr marL="0" indent="0">
              <a:buNone/>
            </a:pPr>
            <a:r>
              <a:rPr lang="en-US" sz="2200" u="sng" dirty="0">
                <a:latin typeface="+mj-lt"/>
              </a:rPr>
              <a:t>Existing Infrastructure  </a:t>
            </a:r>
          </a:p>
          <a:p>
            <a:pPr>
              <a:lnSpc>
                <a:spcPct val="100000"/>
              </a:lnSpc>
              <a:spcBef>
                <a:spcPts val="0"/>
              </a:spcBef>
            </a:pPr>
            <a:r>
              <a:rPr lang="en-US" sz="2200" dirty="0">
                <a:latin typeface="+mj-lt"/>
              </a:rPr>
              <a:t>Existing Gravity Collection System (Piping)</a:t>
            </a:r>
          </a:p>
          <a:p>
            <a:pPr>
              <a:lnSpc>
                <a:spcPct val="100000"/>
              </a:lnSpc>
              <a:spcBef>
                <a:spcPts val="0"/>
              </a:spcBef>
            </a:pPr>
            <a:r>
              <a:rPr lang="en-US" sz="2200" dirty="0">
                <a:latin typeface="+mj-lt"/>
              </a:rPr>
              <a:t>Manholes</a:t>
            </a:r>
          </a:p>
          <a:p>
            <a:pPr>
              <a:lnSpc>
                <a:spcPct val="100000"/>
              </a:lnSpc>
              <a:spcBef>
                <a:spcPts val="0"/>
              </a:spcBef>
            </a:pPr>
            <a:r>
              <a:rPr lang="en-US" sz="2200" dirty="0">
                <a:latin typeface="+mj-lt"/>
              </a:rPr>
              <a:t>Influent Pump Station</a:t>
            </a:r>
          </a:p>
          <a:p>
            <a:pPr>
              <a:lnSpc>
                <a:spcPct val="100000"/>
              </a:lnSpc>
              <a:spcBef>
                <a:spcPts val="0"/>
              </a:spcBef>
            </a:pPr>
            <a:r>
              <a:rPr lang="en-US" sz="2200" dirty="0">
                <a:latin typeface="+mj-lt"/>
              </a:rPr>
              <a:t>Influent Force Main</a:t>
            </a:r>
          </a:p>
          <a:p>
            <a:pPr lvl="1"/>
            <a:endParaRPr lang="en-US" dirty="0"/>
          </a:p>
        </p:txBody>
      </p:sp>
      <p:sp>
        <p:nvSpPr>
          <p:cNvPr id="4" name="TextBox 3">
            <a:extLst>
              <a:ext uri="{FF2B5EF4-FFF2-40B4-BE49-F238E27FC236}">
                <a16:creationId xmlns:a16="http://schemas.microsoft.com/office/drawing/2014/main" id="{BA216CB0-6E44-7CA1-6732-273A135E81DF}"/>
              </a:ext>
            </a:extLst>
          </p:cNvPr>
          <p:cNvSpPr txBox="1"/>
          <p:nvPr/>
        </p:nvSpPr>
        <p:spPr>
          <a:xfrm>
            <a:off x="1866817" y="3587024"/>
            <a:ext cx="7240957" cy="2015936"/>
          </a:xfrm>
          <a:prstGeom prst="rect">
            <a:avLst/>
          </a:prstGeom>
          <a:noFill/>
        </p:spPr>
        <p:txBody>
          <a:bodyPr wrap="none" rtlCol="0">
            <a:spAutoFit/>
          </a:bodyPr>
          <a:lstStyle/>
          <a:p>
            <a:r>
              <a:rPr lang="en-US" sz="2200" b="0" u="sng" dirty="0">
                <a:latin typeface="Calibri Light" panose="020F0302020204030204" pitchFamily="34" charset="0"/>
                <a:cs typeface="Calibri Light" panose="020F0302020204030204" pitchFamily="34" charset="0"/>
              </a:rPr>
              <a:t>Need for Improvements  </a:t>
            </a:r>
          </a:p>
          <a:p>
            <a:pPr marL="257175" indent="-257175">
              <a:buFont typeface="Arial" panose="020B0604020202020204" pitchFamily="34" charset="0"/>
              <a:buChar char="•"/>
            </a:pPr>
            <a:r>
              <a:rPr lang="en-US" sz="2200" b="0" dirty="0">
                <a:latin typeface="Calibri Light" panose="020F0302020204030204" pitchFamily="34" charset="0"/>
                <a:cs typeface="Calibri Light" panose="020F0302020204030204" pitchFamily="34" charset="0"/>
              </a:rPr>
              <a:t>Replace antiquated and undersized infrastructure</a:t>
            </a:r>
          </a:p>
          <a:p>
            <a:pPr marL="257175" indent="-257175">
              <a:buFont typeface="Arial" panose="020B0604020202020204" pitchFamily="34" charset="0"/>
              <a:buChar char="•"/>
            </a:pPr>
            <a:r>
              <a:rPr lang="en-US" sz="2200" b="0" dirty="0">
                <a:latin typeface="Calibri Light" panose="020F0302020204030204" pitchFamily="34" charset="0"/>
                <a:cs typeface="Calibri Light" panose="020F0302020204030204" pitchFamily="34" charset="0"/>
              </a:rPr>
              <a:t>To decrease Sanitary Sewer Overflows (SSOs)</a:t>
            </a:r>
          </a:p>
          <a:p>
            <a:pPr marL="257175" indent="-257175">
              <a:buFont typeface="Arial" panose="020B0604020202020204" pitchFamily="34" charset="0"/>
              <a:buChar char="•"/>
            </a:pPr>
            <a:r>
              <a:rPr lang="en-US" sz="2200" b="0" dirty="0">
                <a:latin typeface="Calibri Light" panose="020F0302020204030204" pitchFamily="34" charset="0"/>
                <a:cs typeface="Calibri Light" panose="020F0302020204030204" pitchFamily="34" charset="0"/>
              </a:rPr>
              <a:t>Reliability and Redundancy</a:t>
            </a:r>
          </a:p>
          <a:p>
            <a:pPr marL="257175" indent="-257175">
              <a:buFont typeface="Arial" panose="020B0604020202020204" pitchFamily="34" charset="0"/>
              <a:buChar char="•"/>
            </a:pPr>
            <a:r>
              <a:rPr lang="en-US" sz="2200" b="0" dirty="0">
                <a:latin typeface="Calibri Light" panose="020F0302020204030204" pitchFamily="34" charset="0"/>
                <a:cs typeface="Calibri Light" panose="020F0302020204030204" pitchFamily="34" charset="0"/>
              </a:rPr>
              <a:t>Improve overall operation and maintenance of the system</a:t>
            </a:r>
          </a:p>
          <a:p>
            <a:endParaRPr lang="en-US" sz="1500" dirty="0"/>
          </a:p>
        </p:txBody>
      </p:sp>
    </p:spTree>
    <p:extLst>
      <p:ext uri="{BB962C8B-B14F-4D97-AF65-F5344CB8AC3E}">
        <p14:creationId xmlns:p14="http://schemas.microsoft.com/office/powerpoint/2010/main" val="470520179"/>
      </p:ext>
    </p:extLst>
  </p:cSld>
  <p:clrMapOvr>
    <a:masterClrMapping/>
  </p:clrMapOvr>
  <p:transition spd="med">
    <p:pull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6DED-DB2C-78DA-912B-227E5476E331}"/>
              </a:ext>
            </a:extLst>
          </p:cNvPr>
          <p:cNvSpPr>
            <a:spLocks noGrp="1"/>
          </p:cNvSpPr>
          <p:nvPr>
            <p:ph type="title"/>
          </p:nvPr>
        </p:nvSpPr>
        <p:spPr/>
        <p:txBody>
          <a:bodyPr/>
          <a:lstStyle/>
          <a:p>
            <a:r>
              <a:rPr lang="en-US" dirty="0"/>
              <a:t>Wastewater Treatment Plant</a:t>
            </a:r>
            <a:br>
              <a:rPr lang="en-US" dirty="0"/>
            </a:br>
            <a:r>
              <a:rPr lang="en-US" dirty="0"/>
              <a:t> </a:t>
            </a:r>
          </a:p>
        </p:txBody>
      </p:sp>
      <p:sp>
        <p:nvSpPr>
          <p:cNvPr id="3" name="Content Placeholder 2">
            <a:extLst>
              <a:ext uri="{FF2B5EF4-FFF2-40B4-BE49-F238E27FC236}">
                <a16:creationId xmlns:a16="http://schemas.microsoft.com/office/drawing/2014/main" id="{A4B82CCF-D8CB-910F-DDB5-BB6E5E552550}"/>
              </a:ext>
            </a:extLst>
          </p:cNvPr>
          <p:cNvSpPr>
            <a:spLocks noGrp="1"/>
          </p:cNvSpPr>
          <p:nvPr>
            <p:ph idx="1"/>
          </p:nvPr>
        </p:nvSpPr>
        <p:spPr/>
        <p:txBody>
          <a:bodyPr>
            <a:normAutofit/>
          </a:bodyPr>
          <a:lstStyle/>
          <a:p>
            <a:pPr marL="0" indent="0">
              <a:buNone/>
            </a:pPr>
            <a:r>
              <a:rPr lang="en-US" sz="2200" u="sng" dirty="0">
                <a:latin typeface="+mj-lt"/>
              </a:rPr>
              <a:t>Existing Infrastructure  </a:t>
            </a:r>
          </a:p>
          <a:p>
            <a:r>
              <a:rPr lang="en-US" sz="2200" dirty="0">
                <a:latin typeface="+mj-lt"/>
              </a:rPr>
              <a:t>Headworks</a:t>
            </a:r>
          </a:p>
          <a:p>
            <a:r>
              <a:rPr lang="en-US" sz="2200" dirty="0">
                <a:latin typeface="+mj-lt"/>
              </a:rPr>
              <a:t>Screening Facilities</a:t>
            </a:r>
          </a:p>
          <a:p>
            <a:r>
              <a:rPr lang="en-US" sz="2200" dirty="0">
                <a:latin typeface="+mj-lt"/>
              </a:rPr>
              <a:t>Treatment Ponds (Pond 1-3)</a:t>
            </a:r>
          </a:p>
          <a:p>
            <a:r>
              <a:rPr lang="en-US" sz="2200" dirty="0">
                <a:latin typeface="+mj-lt"/>
              </a:rPr>
              <a:t>Effluent Storage Pond (Pond 4)</a:t>
            </a:r>
          </a:p>
          <a:p>
            <a:r>
              <a:rPr lang="en-US" sz="2200" dirty="0">
                <a:latin typeface="+mj-lt"/>
              </a:rPr>
              <a:t>Sand Filtration System</a:t>
            </a:r>
          </a:p>
          <a:p>
            <a:r>
              <a:rPr lang="en-US" sz="2200" dirty="0">
                <a:latin typeface="+mj-lt"/>
              </a:rPr>
              <a:t>Disinfection System </a:t>
            </a:r>
          </a:p>
          <a:p>
            <a:r>
              <a:rPr lang="en-US" sz="2200" dirty="0">
                <a:latin typeface="+mj-lt"/>
              </a:rPr>
              <a:t>Chlorine Contact Basin</a:t>
            </a:r>
          </a:p>
          <a:p>
            <a:r>
              <a:rPr lang="en-US" sz="2200" dirty="0">
                <a:latin typeface="+mj-lt"/>
              </a:rPr>
              <a:t>Lined Detention Basin (Finish/Polishing Pond)</a:t>
            </a:r>
          </a:p>
        </p:txBody>
      </p:sp>
      <p:pic>
        <p:nvPicPr>
          <p:cNvPr id="5" name="Picture 4">
            <a:extLst>
              <a:ext uri="{FF2B5EF4-FFF2-40B4-BE49-F238E27FC236}">
                <a16:creationId xmlns:a16="http://schemas.microsoft.com/office/drawing/2014/main" id="{9A966470-E0FA-D8F9-131C-3C1F44D3862E}"/>
              </a:ext>
            </a:extLst>
          </p:cNvPr>
          <p:cNvPicPr>
            <a:picLocks noChangeAspect="1"/>
          </p:cNvPicPr>
          <p:nvPr/>
        </p:nvPicPr>
        <p:blipFill>
          <a:blip r:embed="rId2"/>
          <a:stretch>
            <a:fillRect/>
          </a:stretch>
        </p:blipFill>
        <p:spPr>
          <a:xfrm>
            <a:off x="5257800" y="1295400"/>
            <a:ext cx="3718265" cy="3704303"/>
          </a:xfrm>
          <a:prstGeom prst="rect">
            <a:avLst/>
          </a:prstGeom>
        </p:spPr>
      </p:pic>
    </p:spTree>
    <p:extLst>
      <p:ext uri="{BB962C8B-B14F-4D97-AF65-F5344CB8AC3E}">
        <p14:creationId xmlns:p14="http://schemas.microsoft.com/office/powerpoint/2010/main" val="4154478602"/>
      </p:ext>
    </p:extLst>
  </p:cSld>
  <p:clrMapOvr>
    <a:masterClrMapping/>
  </p:clrMapOvr>
  <p:transition spd="med">
    <p:pull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B9304-EC1D-6742-E86D-A0E8A2BED01A}"/>
              </a:ext>
            </a:extLst>
          </p:cNvPr>
          <p:cNvSpPr>
            <a:spLocks noGrp="1"/>
          </p:cNvSpPr>
          <p:nvPr>
            <p:ph type="title"/>
          </p:nvPr>
        </p:nvSpPr>
        <p:spPr/>
        <p:txBody>
          <a:bodyPr/>
          <a:lstStyle/>
          <a:p>
            <a:r>
              <a:rPr lang="en-US" dirty="0"/>
              <a:t>Wastewater Treatment Plant </a:t>
            </a:r>
            <a:br>
              <a:rPr lang="en-US" dirty="0"/>
            </a:br>
            <a:endParaRPr lang="en-US" dirty="0"/>
          </a:p>
        </p:txBody>
      </p:sp>
      <p:sp>
        <p:nvSpPr>
          <p:cNvPr id="3" name="Content Placeholder 2">
            <a:extLst>
              <a:ext uri="{FF2B5EF4-FFF2-40B4-BE49-F238E27FC236}">
                <a16:creationId xmlns:a16="http://schemas.microsoft.com/office/drawing/2014/main" id="{BB4B68F2-D8CB-357F-9335-78D6EF20F0CD}"/>
              </a:ext>
            </a:extLst>
          </p:cNvPr>
          <p:cNvSpPr>
            <a:spLocks noGrp="1"/>
          </p:cNvSpPr>
          <p:nvPr>
            <p:ph idx="1"/>
          </p:nvPr>
        </p:nvSpPr>
        <p:spPr>
          <a:xfrm>
            <a:off x="838200" y="1690688"/>
            <a:ext cx="7886700" cy="4351338"/>
          </a:xfrm>
        </p:spPr>
        <p:txBody>
          <a:bodyPr>
            <a:normAutofit/>
          </a:bodyPr>
          <a:lstStyle/>
          <a:p>
            <a:pPr marL="0" indent="0">
              <a:buNone/>
            </a:pPr>
            <a:r>
              <a:rPr lang="en-US" sz="2200" u="sng" dirty="0">
                <a:latin typeface="+mj-lt"/>
              </a:rPr>
              <a:t>Need for Improvements  </a:t>
            </a:r>
          </a:p>
          <a:p>
            <a:r>
              <a:rPr lang="en-US" sz="2200" dirty="0">
                <a:latin typeface="+mj-lt"/>
              </a:rPr>
              <a:t>Replace aging and inefficient infrastructure and equipment</a:t>
            </a:r>
          </a:p>
          <a:p>
            <a:r>
              <a:rPr lang="en-US" sz="2200" dirty="0">
                <a:latin typeface="+mj-lt"/>
              </a:rPr>
              <a:t>Allow the District to meet Title 22 Standards</a:t>
            </a:r>
          </a:p>
          <a:p>
            <a:r>
              <a:rPr lang="en-US" sz="2200" dirty="0">
                <a:latin typeface="+mj-lt"/>
              </a:rPr>
              <a:t>Improve overall operation and efficiency</a:t>
            </a:r>
          </a:p>
          <a:p>
            <a:r>
              <a:rPr lang="en-US" sz="2200" dirty="0">
                <a:latin typeface="+mj-lt"/>
              </a:rPr>
              <a:t>Reliability and Redundancy – Backup Power</a:t>
            </a:r>
          </a:p>
          <a:p>
            <a:r>
              <a:rPr lang="en-US" sz="2200" dirty="0">
                <a:latin typeface="+mj-lt"/>
              </a:rPr>
              <a:t>Improved Safety and Security</a:t>
            </a:r>
          </a:p>
          <a:p>
            <a:r>
              <a:rPr lang="en-US" sz="2200" dirty="0">
                <a:latin typeface="+mj-lt"/>
              </a:rPr>
              <a:t>Improved treatment and capacity</a:t>
            </a:r>
          </a:p>
        </p:txBody>
      </p:sp>
    </p:spTree>
    <p:extLst>
      <p:ext uri="{BB962C8B-B14F-4D97-AF65-F5344CB8AC3E}">
        <p14:creationId xmlns:p14="http://schemas.microsoft.com/office/powerpoint/2010/main" val="2817467067"/>
      </p:ext>
    </p:extLst>
  </p:cSld>
  <p:clrMapOvr>
    <a:masterClrMapping/>
  </p:clrMapOvr>
  <p:transition spd="med">
    <p:pull dir="d"/>
  </p:transition>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FF02B8-7765-76DB-68EC-1C20EAD4E624}"/>
              </a:ext>
            </a:extLst>
          </p:cNvPr>
          <p:cNvPicPr>
            <a:picLocks noChangeAspect="1"/>
          </p:cNvPicPr>
          <p:nvPr/>
        </p:nvPicPr>
        <p:blipFill>
          <a:blip r:embed="rId3"/>
          <a:stretch>
            <a:fillRect/>
          </a:stretch>
        </p:blipFill>
        <p:spPr>
          <a:xfrm>
            <a:off x="4966336" y="1065656"/>
            <a:ext cx="4177664" cy="4424316"/>
          </a:xfrm>
          <a:prstGeom prst="rect">
            <a:avLst/>
          </a:prstGeom>
          <a:noFill/>
          <a:ln>
            <a:noFill/>
          </a:ln>
        </p:spPr>
      </p:pic>
      <p:sp>
        <p:nvSpPr>
          <p:cNvPr id="2" name="Title 1">
            <a:extLst>
              <a:ext uri="{FF2B5EF4-FFF2-40B4-BE49-F238E27FC236}">
                <a16:creationId xmlns:a16="http://schemas.microsoft.com/office/drawing/2014/main" id="{5E22B64B-8A45-FE15-9E62-EF26D3A9F547}"/>
              </a:ext>
            </a:extLst>
          </p:cNvPr>
          <p:cNvSpPr>
            <a:spLocks noGrp="1"/>
          </p:cNvSpPr>
          <p:nvPr>
            <p:ph type="title"/>
          </p:nvPr>
        </p:nvSpPr>
        <p:spPr>
          <a:xfrm>
            <a:off x="572125" y="568570"/>
            <a:ext cx="7886700" cy="994172"/>
          </a:xfrm>
        </p:spPr>
        <p:txBody>
          <a:bodyPr/>
          <a:lstStyle/>
          <a:p>
            <a:r>
              <a:rPr lang="en-US" dirty="0"/>
              <a:t>Operations &amp; Maintenance Equipment</a:t>
            </a:r>
          </a:p>
        </p:txBody>
      </p:sp>
      <p:sp>
        <p:nvSpPr>
          <p:cNvPr id="3" name="Content Placeholder 2">
            <a:extLst>
              <a:ext uri="{FF2B5EF4-FFF2-40B4-BE49-F238E27FC236}">
                <a16:creationId xmlns:a16="http://schemas.microsoft.com/office/drawing/2014/main" id="{076F6B2A-7F5B-CE1C-504A-E1DCE243DEF8}"/>
              </a:ext>
            </a:extLst>
          </p:cNvPr>
          <p:cNvSpPr>
            <a:spLocks noGrp="1"/>
          </p:cNvSpPr>
          <p:nvPr>
            <p:ph idx="1"/>
          </p:nvPr>
        </p:nvSpPr>
        <p:spPr>
          <a:xfrm>
            <a:off x="685800" y="1692568"/>
            <a:ext cx="4705350" cy="3637598"/>
          </a:xfrm>
        </p:spPr>
        <p:txBody>
          <a:bodyPr>
            <a:noAutofit/>
          </a:bodyPr>
          <a:lstStyle/>
          <a:p>
            <a:pPr marL="0" indent="0">
              <a:buNone/>
            </a:pPr>
            <a:r>
              <a:rPr lang="en-US" sz="2200" u="sng" dirty="0">
                <a:latin typeface="+mj-lt"/>
              </a:rPr>
              <a:t>Existing Infrastructure </a:t>
            </a:r>
          </a:p>
          <a:p>
            <a:r>
              <a:rPr lang="en-US" sz="2200" dirty="0">
                <a:latin typeface="+mj-lt"/>
              </a:rPr>
              <a:t>Maintenance Vehicles</a:t>
            </a:r>
          </a:p>
          <a:p>
            <a:r>
              <a:rPr lang="en-US" sz="2200" dirty="0">
                <a:latin typeface="+mj-lt"/>
              </a:rPr>
              <a:t>Security and Sewer Cameras</a:t>
            </a:r>
          </a:p>
          <a:p>
            <a:r>
              <a:rPr lang="en-US" sz="2200" dirty="0">
                <a:latin typeface="+mj-lt"/>
              </a:rPr>
              <a:t>Hydro Flusher</a:t>
            </a:r>
          </a:p>
          <a:p>
            <a:pPr marL="0" indent="0">
              <a:buNone/>
            </a:pPr>
            <a:endParaRPr lang="en-US" sz="2200" u="sng" dirty="0">
              <a:latin typeface="+mj-lt"/>
            </a:endParaRPr>
          </a:p>
          <a:p>
            <a:pPr marL="0" indent="0">
              <a:buNone/>
            </a:pPr>
            <a:r>
              <a:rPr lang="en-US" sz="2200" u="sng" dirty="0">
                <a:latin typeface="+mj-lt"/>
              </a:rPr>
              <a:t>Need for Improvements </a:t>
            </a:r>
          </a:p>
          <a:p>
            <a:r>
              <a:rPr lang="en-US" sz="2200" dirty="0">
                <a:latin typeface="+mj-lt"/>
              </a:rPr>
              <a:t>Reliability of Maintenance Equipment and Vehicles</a:t>
            </a:r>
          </a:p>
          <a:p>
            <a:r>
              <a:rPr lang="en-US" sz="2200" dirty="0">
                <a:latin typeface="+mj-lt"/>
              </a:rPr>
              <a:t>Improve Safety and Security</a:t>
            </a:r>
          </a:p>
          <a:p>
            <a:r>
              <a:rPr lang="en-US" sz="2200" dirty="0">
                <a:latin typeface="+mj-lt"/>
              </a:rPr>
              <a:t>Improve operations and efficiency</a:t>
            </a:r>
          </a:p>
          <a:p>
            <a:r>
              <a:rPr lang="en-US" sz="2200" dirty="0">
                <a:latin typeface="+mj-lt"/>
              </a:rPr>
              <a:t>Upgrade Technology (computers and software)</a:t>
            </a:r>
          </a:p>
        </p:txBody>
      </p:sp>
    </p:spTree>
    <p:extLst>
      <p:ext uri="{BB962C8B-B14F-4D97-AF65-F5344CB8AC3E}">
        <p14:creationId xmlns:p14="http://schemas.microsoft.com/office/powerpoint/2010/main" val="108309582"/>
      </p:ext>
    </p:extLst>
  </p:cSld>
  <p:clrMapOvr>
    <a:masterClrMapping/>
  </p:clrMapOvr>
  <p:transition spd="med">
    <p:pull dir="d"/>
  </p:transition>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C334-9BA8-65CE-0BBE-3FE55822B85F}"/>
              </a:ext>
            </a:extLst>
          </p:cNvPr>
          <p:cNvSpPr>
            <a:spLocks noGrp="1"/>
          </p:cNvSpPr>
          <p:nvPr>
            <p:ph type="title"/>
          </p:nvPr>
        </p:nvSpPr>
        <p:spPr/>
        <p:txBody>
          <a:bodyPr/>
          <a:lstStyle/>
          <a:p>
            <a:r>
              <a:rPr lang="en-US" dirty="0"/>
              <a:t>WWTP Building and Facilities </a:t>
            </a:r>
            <a:br>
              <a:rPr lang="en-US" dirty="0"/>
            </a:br>
            <a:endParaRPr lang="en-US" dirty="0"/>
          </a:p>
        </p:txBody>
      </p:sp>
      <p:sp>
        <p:nvSpPr>
          <p:cNvPr id="3" name="Content Placeholder 2">
            <a:extLst>
              <a:ext uri="{FF2B5EF4-FFF2-40B4-BE49-F238E27FC236}">
                <a16:creationId xmlns:a16="http://schemas.microsoft.com/office/drawing/2014/main" id="{A178D336-7DAB-F20F-03B0-B369D51B7D3B}"/>
              </a:ext>
            </a:extLst>
          </p:cNvPr>
          <p:cNvSpPr>
            <a:spLocks noGrp="1"/>
          </p:cNvSpPr>
          <p:nvPr>
            <p:ph idx="1"/>
          </p:nvPr>
        </p:nvSpPr>
        <p:spPr>
          <a:xfrm>
            <a:off x="628650" y="1825625"/>
            <a:ext cx="4429898" cy="4351338"/>
          </a:xfrm>
        </p:spPr>
        <p:txBody>
          <a:bodyPr>
            <a:normAutofit/>
          </a:bodyPr>
          <a:lstStyle/>
          <a:p>
            <a:pPr marL="0" indent="0">
              <a:buNone/>
            </a:pPr>
            <a:r>
              <a:rPr lang="en-US" sz="2200" u="sng" dirty="0">
                <a:latin typeface="+mj-lt"/>
              </a:rPr>
              <a:t>Existing Infrastructure</a:t>
            </a:r>
          </a:p>
          <a:p>
            <a:r>
              <a:rPr lang="en-US" sz="2200" dirty="0">
                <a:latin typeface="+mj-lt"/>
              </a:rPr>
              <a:t>Office Building</a:t>
            </a:r>
          </a:p>
          <a:p>
            <a:r>
              <a:rPr lang="en-US" sz="2200" dirty="0">
                <a:latin typeface="+mj-lt"/>
              </a:rPr>
              <a:t>Maintenance Facility</a:t>
            </a:r>
            <a:r>
              <a:rPr lang="en-US" sz="2200" u="sng" dirty="0">
                <a:latin typeface="+mj-lt"/>
              </a:rPr>
              <a:t> </a:t>
            </a:r>
          </a:p>
          <a:p>
            <a:endParaRPr lang="en-US" sz="2200" u="sng" dirty="0">
              <a:latin typeface="+mj-lt"/>
            </a:endParaRPr>
          </a:p>
          <a:p>
            <a:pPr marL="0" indent="0">
              <a:buNone/>
            </a:pPr>
            <a:r>
              <a:rPr lang="en-US" sz="2200" u="sng" dirty="0">
                <a:latin typeface="+mj-lt"/>
              </a:rPr>
              <a:t>Need for Improvements </a:t>
            </a:r>
          </a:p>
          <a:p>
            <a:r>
              <a:rPr lang="en-US" sz="2200" dirty="0">
                <a:latin typeface="+mj-lt"/>
              </a:rPr>
              <a:t>Existing building leaks</a:t>
            </a:r>
          </a:p>
          <a:p>
            <a:r>
              <a:rPr lang="en-US" sz="2200" dirty="0">
                <a:latin typeface="+mj-lt"/>
              </a:rPr>
              <a:t>Buildings are antiquated and beyond useful life</a:t>
            </a:r>
          </a:p>
          <a:p>
            <a:r>
              <a:rPr lang="en-US" sz="2200" dirty="0">
                <a:latin typeface="+mj-lt"/>
              </a:rPr>
              <a:t>Improve operation and maintenance (included lab area)</a:t>
            </a:r>
          </a:p>
          <a:p>
            <a:pPr marL="0" indent="0">
              <a:buNone/>
            </a:pPr>
            <a:endParaRPr lang="en-US" sz="1800" u="sng" dirty="0"/>
          </a:p>
        </p:txBody>
      </p:sp>
      <p:pic>
        <p:nvPicPr>
          <p:cNvPr id="5" name="Picture 4">
            <a:extLst>
              <a:ext uri="{FF2B5EF4-FFF2-40B4-BE49-F238E27FC236}">
                <a16:creationId xmlns:a16="http://schemas.microsoft.com/office/drawing/2014/main" id="{BF79C7FC-CB71-D39B-4E2D-72BDD1AE44AC}"/>
              </a:ext>
            </a:extLst>
          </p:cNvPr>
          <p:cNvPicPr>
            <a:picLocks noChangeAspect="1"/>
          </p:cNvPicPr>
          <p:nvPr/>
        </p:nvPicPr>
        <p:blipFill>
          <a:blip r:embed="rId2"/>
          <a:stretch>
            <a:fillRect/>
          </a:stretch>
        </p:blipFill>
        <p:spPr>
          <a:xfrm>
            <a:off x="4716600" y="1284637"/>
            <a:ext cx="4429898" cy="4288725"/>
          </a:xfrm>
          <a:prstGeom prst="rect">
            <a:avLst/>
          </a:prstGeom>
        </p:spPr>
      </p:pic>
    </p:spTree>
    <p:extLst>
      <p:ext uri="{BB962C8B-B14F-4D97-AF65-F5344CB8AC3E}">
        <p14:creationId xmlns:p14="http://schemas.microsoft.com/office/powerpoint/2010/main" val="743788967"/>
      </p:ext>
    </p:extLst>
  </p:cSld>
  <p:clrMapOvr>
    <a:masterClrMapping/>
  </p:clrMapOvr>
  <p:transition spd="med">
    <p:pull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CF864C-9154-8B8A-F029-2D7FB6837488}"/>
              </a:ext>
            </a:extLst>
          </p:cNvPr>
          <p:cNvSpPr>
            <a:spLocks noGrp="1"/>
          </p:cNvSpPr>
          <p:nvPr>
            <p:ph type="sldNum" sz="quarter" idx="12"/>
          </p:nvPr>
        </p:nvSpPr>
        <p:spPr/>
        <p:txBody>
          <a:bodyPr/>
          <a:lstStyle/>
          <a:p>
            <a:pPr>
              <a:defRPr/>
            </a:pPr>
            <a:fld id="{A6EA5A8F-18EE-AF47-9921-DAFCE5D2058A}" type="slidenum">
              <a:rPr lang="en-US" altLang="en-US" smtClean="0"/>
              <a:pPr>
                <a:defRPr/>
              </a:pPr>
              <a:t>18</a:t>
            </a:fld>
            <a:endParaRPr lang="en-US" altLang="en-US"/>
          </a:p>
        </p:txBody>
      </p:sp>
      <p:pic>
        <p:nvPicPr>
          <p:cNvPr id="6" name="Picture 5" descr="A diagram of a cost calculation&#10;&#10;AI-generated content may be incorrect.">
            <a:extLst>
              <a:ext uri="{FF2B5EF4-FFF2-40B4-BE49-F238E27FC236}">
                <a16:creationId xmlns:a16="http://schemas.microsoft.com/office/drawing/2014/main" id="{F85899A9-AE7D-B197-8E5D-76DC61191E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930" y="1066800"/>
            <a:ext cx="7772400" cy="4371975"/>
          </a:xfrm>
          <a:prstGeom prst="rect">
            <a:avLst/>
          </a:prstGeom>
        </p:spPr>
      </p:pic>
    </p:spTree>
    <p:extLst>
      <p:ext uri="{BB962C8B-B14F-4D97-AF65-F5344CB8AC3E}">
        <p14:creationId xmlns:p14="http://schemas.microsoft.com/office/powerpoint/2010/main" val="1949032154"/>
      </p:ext>
    </p:extLst>
  </p:cSld>
  <p:clrMapOvr>
    <a:masterClrMapping/>
  </p:clrMapOvr>
  <p:transition spd="med">
    <p:pull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6EF02-7A20-88F4-7643-1C7DA010E08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675CC5-4705-6D82-4C1E-625A9CED16DE}"/>
              </a:ext>
            </a:extLst>
          </p:cNvPr>
          <p:cNvSpPr>
            <a:spLocks noGrp="1"/>
          </p:cNvSpPr>
          <p:nvPr>
            <p:ph type="sldNum" sz="quarter" idx="12"/>
          </p:nvPr>
        </p:nvSpPr>
        <p:spPr>
          <a:prstGeom prst="rect">
            <a:avLst/>
          </a:prstGeom>
        </p:spPr>
        <p:txBody>
          <a:bodyPr/>
          <a:lstStyle/>
          <a:p>
            <a:pPr>
              <a:defRPr/>
            </a:pPr>
            <a:fld id="{A1FFC432-532A-3B44-8992-69EC102A21D4}" type="slidenum">
              <a:rPr lang="en-US" altLang="en-US" smtClean="0"/>
              <a:pPr>
                <a:defRPr/>
              </a:pPr>
              <a:t>19</a:t>
            </a:fld>
            <a:endParaRPr lang="en-US" altLang="en-US"/>
          </a:p>
        </p:txBody>
      </p:sp>
      <p:sp>
        <p:nvSpPr>
          <p:cNvPr id="3" name="Title 2">
            <a:extLst>
              <a:ext uri="{FF2B5EF4-FFF2-40B4-BE49-F238E27FC236}">
                <a16:creationId xmlns:a16="http://schemas.microsoft.com/office/drawing/2014/main" id="{930E3739-DCC7-F2D1-61C0-F80292E60416}"/>
              </a:ext>
            </a:extLst>
          </p:cNvPr>
          <p:cNvSpPr>
            <a:spLocks noGrp="1"/>
          </p:cNvSpPr>
          <p:nvPr>
            <p:ph type="title" idx="4294967295"/>
          </p:nvPr>
        </p:nvSpPr>
        <p:spPr>
          <a:xfrm>
            <a:off x="304800" y="5298854"/>
            <a:ext cx="5486400" cy="566738"/>
          </a:xfrm>
        </p:spPr>
        <p:txBody>
          <a:bodyPr/>
          <a:lstStyle/>
          <a:p>
            <a:r>
              <a:rPr lang="en-US" sz="4000" b="1" dirty="0">
                <a:latin typeface="+mn-lt"/>
              </a:rPr>
              <a:t>Rate Structure</a:t>
            </a:r>
          </a:p>
        </p:txBody>
      </p:sp>
      <p:pic>
        <p:nvPicPr>
          <p:cNvPr id="6" name="Picture 5" descr="Aerial view of a pond and trees&#10;&#10;AI-generated content may be incorrect.">
            <a:extLst>
              <a:ext uri="{FF2B5EF4-FFF2-40B4-BE49-F238E27FC236}">
                <a16:creationId xmlns:a16="http://schemas.microsoft.com/office/drawing/2014/main" id="{9884AA34-1CD7-EC7A-0B07-FA62B4470D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349" y="381000"/>
            <a:ext cx="6083301" cy="4562476"/>
          </a:xfrm>
          <a:prstGeom prst="rect">
            <a:avLst/>
          </a:prstGeom>
        </p:spPr>
      </p:pic>
    </p:spTree>
    <p:extLst>
      <p:ext uri="{BB962C8B-B14F-4D97-AF65-F5344CB8AC3E}">
        <p14:creationId xmlns:p14="http://schemas.microsoft.com/office/powerpoint/2010/main" val="3273191062"/>
      </p:ext>
    </p:extLst>
  </p:cSld>
  <p:clrMapOvr>
    <a:masterClrMapping/>
  </p:clrMapOvr>
  <p:transition spd="med">
    <p:pull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7D83D783-5EE2-0E8F-D427-18CA8B3DB91F}"/>
              </a:ext>
            </a:extLst>
          </p:cNvPr>
          <p:cNvSpPr>
            <a:spLocks noGrp="1" noChangeArrowheads="1"/>
          </p:cNvSpPr>
          <p:nvPr>
            <p:ph type="title"/>
          </p:nvPr>
        </p:nvSpPr>
        <p:spPr>
          <a:xfrm>
            <a:off x="628650" y="304800"/>
            <a:ext cx="8058150" cy="1066800"/>
          </a:xfrm>
        </p:spPr>
        <p:txBody>
          <a:bodyPr/>
          <a:lstStyle/>
          <a:p>
            <a:pPr algn="ctr"/>
            <a:r>
              <a:rPr lang="en-US" altLang="en-US" sz="3600" dirty="0"/>
              <a:t>Why a Rate Study Now?</a:t>
            </a:r>
          </a:p>
        </p:txBody>
      </p:sp>
      <p:sp>
        <p:nvSpPr>
          <p:cNvPr id="36867" name="Slide Number Placeholder 3">
            <a:extLst>
              <a:ext uri="{FF2B5EF4-FFF2-40B4-BE49-F238E27FC236}">
                <a16:creationId xmlns:a16="http://schemas.microsoft.com/office/drawing/2014/main" id="{AB6E37DE-0BCA-5C80-4EF8-EB6F0186F45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F8720079-1C21-F94B-A496-E4695939A2D1}" type="slidenum">
              <a:rPr lang="en-US" altLang="en-US" smtClean="0"/>
              <a:pPr/>
              <a:t>2</a:t>
            </a:fld>
            <a:endParaRPr lang="en-US" altLang="en-US"/>
          </a:p>
        </p:txBody>
      </p:sp>
      <p:sp>
        <p:nvSpPr>
          <p:cNvPr id="36868" name="Content Placeholder 1">
            <a:extLst>
              <a:ext uri="{FF2B5EF4-FFF2-40B4-BE49-F238E27FC236}">
                <a16:creationId xmlns:a16="http://schemas.microsoft.com/office/drawing/2014/main" id="{502ADFD0-90C8-4AE6-C8D4-7C3BBF925978}"/>
              </a:ext>
            </a:extLst>
          </p:cNvPr>
          <p:cNvSpPr>
            <a:spLocks noGrp="1" noChangeArrowheads="1"/>
          </p:cNvSpPr>
          <p:nvPr>
            <p:ph idx="1"/>
          </p:nvPr>
        </p:nvSpPr>
        <p:spPr>
          <a:xfrm>
            <a:off x="533400" y="1371600"/>
            <a:ext cx="8305800" cy="4984750"/>
          </a:xfrm>
        </p:spPr>
        <p:txBody>
          <a:bodyPr/>
          <a:lstStyle/>
          <a:p>
            <a:pPr>
              <a:lnSpc>
                <a:spcPct val="100000"/>
              </a:lnSpc>
              <a:spcBef>
                <a:spcPts val="0"/>
              </a:spcBef>
              <a:spcAft>
                <a:spcPts val="1200"/>
              </a:spcAft>
            </a:pPr>
            <a:r>
              <a:rPr lang="en-US" kern="100" dirty="0">
                <a:ea typeface="Aptos" panose="020B0004020202020204" pitchFamily="34" charset="0"/>
                <a:cs typeface="Times New Roman" panose="02020603050405020304" pitchFamily="18" charset="0"/>
              </a:rPr>
              <a:t>Current rates and rate structure in place since 2009</a:t>
            </a:r>
          </a:p>
          <a:p>
            <a:pPr>
              <a:lnSpc>
                <a:spcPct val="100000"/>
              </a:lnSpc>
              <a:spcBef>
                <a:spcPts val="0"/>
              </a:spcBef>
              <a:spcAft>
                <a:spcPts val="1200"/>
              </a:spcAft>
            </a:pPr>
            <a:r>
              <a:rPr lang="en-US" kern="100" dirty="0">
                <a:ea typeface="Aptos" panose="020B0004020202020204" pitchFamily="34" charset="0"/>
                <a:cs typeface="Times New Roman" panose="02020603050405020304" pitchFamily="18" charset="0"/>
              </a:rPr>
              <a:t>Cost of Service analysis required to ensure compliance with current laws</a:t>
            </a:r>
          </a:p>
          <a:p>
            <a:pPr>
              <a:lnSpc>
                <a:spcPct val="100000"/>
              </a:lnSpc>
              <a:spcBef>
                <a:spcPts val="0"/>
              </a:spcBef>
              <a:spcAft>
                <a:spcPts val="1200"/>
              </a:spcAft>
            </a:pPr>
            <a:r>
              <a:rPr lang="en-US" altLang="en-US" dirty="0"/>
              <a:t>Fund capital improvements projects (CIP) identified in the 2024 Master Plan.</a:t>
            </a:r>
          </a:p>
          <a:p>
            <a:pPr>
              <a:lnSpc>
                <a:spcPct val="100000"/>
              </a:lnSpc>
              <a:spcBef>
                <a:spcPts val="0"/>
              </a:spcBef>
              <a:spcAft>
                <a:spcPts val="1200"/>
              </a:spcAft>
            </a:pPr>
            <a:r>
              <a:rPr lang="en-US" kern="100" dirty="0">
                <a:ea typeface="Aptos" panose="020B0004020202020204" pitchFamily="34" charset="0"/>
                <a:cs typeface="Times New Roman" panose="02020603050405020304" pitchFamily="18" charset="0"/>
              </a:rPr>
              <a:t>R</a:t>
            </a:r>
            <a:r>
              <a:rPr lang="en-US" kern="100" dirty="0">
                <a:effectLst/>
                <a:ea typeface="Aptos" panose="020B0004020202020204" pitchFamily="34" charset="0"/>
                <a:cs typeface="Times New Roman" panose="02020603050405020304" pitchFamily="18" charset="0"/>
              </a:rPr>
              <a:t>eview of the current financial health of the District to </a:t>
            </a:r>
            <a:r>
              <a:rPr lang="en-US" altLang="en-US" dirty="0"/>
              <a:t>operate the wastewater system for the next 5 years, disposing of wastewater responsibly while meeting all regulatory requirements.</a:t>
            </a:r>
            <a:endParaRPr lang="en-US" kern="100" dirty="0">
              <a:effectLst/>
              <a:ea typeface="Aptos" panose="020B0004020202020204" pitchFamily="34" charset="0"/>
              <a:cs typeface="Times New Roman" panose="02020603050405020304" pitchFamily="18" charset="0"/>
            </a:endParaRPr>
          </a:p>
          <a:p>
            <a:pPr>
              <a:lnSpc>
                <a:spcPct val="100000"/>
              </a:lnSpc>
              <a:spcBef>
                <a:spcPts val="0"/>
              </a:spcBef>
              <a:spcAft>
                <a:spcPts val="1200"/>
              </a:spcAft>
            </a:pPr>
            <a:r>
              <a:rPr lang="en-US" kern="100" dirty="0">
                <a:effectLst/>
                <a:ea typeface="Aptos" panose="020B0004020202020204" pitchFamily="34" charset="0"/>
                <a:cs typeface="Times New Roman" panose="02020603050405020304" pitchFamily="18" charset="0"/>
              </a:rPr>
              <a:t>Determine efficacy of current residential and commercial rates to support projected costs.</a:t>
            </a:r>
          </a:p>
          <a:p>
            <a:pPr>
              <a:lnSpc>
                <a:spcPct val="100000"/>
              </a:lnSpc>
              <a:spcBef>
                <a:spcPts val="0"/>
              </a:spcBef>
              <a:spcAft>
                <a:spcPts val="600"/>
              </a:spcAft>
            </a:pPr>
            <a:r>
              <a:rPr lang="en-US" altLang="en-US" dirty="0"/>
              <a:t>Secure adequate reserves to ensure sufficient cash flow, fund capital improvements and provide funds for emergencies.</a:t>
            </a:r>
          </a:p>
        </p:txBody>
      </p:sp>
    </p:spTree>
  </p:cSld>
  <p:clrMapOvr>
    <a:masterClrMapping/>
  </p:clrMapOvr>
  <p:transition spd="med">
    <p:pull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7F870E30-E23C-97CC-E293-A59B03F9FDCB}"/>
              </a:ext>
            </a:extLst>
          </p:cNvPr>
          <p:cNvSpPr>
            <a:spLocks noGrp="1" noChangeArrowheads="1"/>
          </p:cNvSpPr>
          <p:nvPr>
            <p:ph type="title"/>
          </p:nvPr>
        </p:nvSpPr>
        <p:spPr>
          <a:xfrm>
            <a:off x="762000" y="365125"/>
            <a:ext cx="7753350" cy="863600"/>
          </a:xfrm>
        </p:spPr>
        <p:txBody>
          <a:bodyPr/>
          <a:lstStyle/>
          <a:p>
            <a:r>
              <a:rPr lang="en-US" altLang="en-US" sz="3600"/>
              <a:t>Current Rate Structure</a:t>
            </a:r>
          </a:p>
        </p:txBody>
      </p:sp>
      <p:sp>
        <p:nvSpPr>
          <p:cNvPr id="35843" name="Slide Number Placeholder 3">
            <a:extLst>
              <a:ext uri="{FF2B5EF4-FFF2-40B4-BE49-F238E27FC236}">
                <a16:creationId xmlns:a16="http://schemas.microsoft.com/office/drawing/2014/main" id="{3B038D43-B474-E87D-B5C3-B573BFD3A04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16BA3F6D-A1EA-CC4E-B96D-D1A9489A6343}" type="slidenum">
              <a:rPr lang="en-US" altLang="en-US" smtClean="0"/>
              <a:pPr/>
              <a:t>20</a:t>
            </a:fld>
            <a:endParaRPr lang="en-US" altLang="en-US"/>
          </a:p>
        </p:txBody>
      </p:sp>
      <p:pic>
        <p:nvPicPr>
          <p:cNvPr id="35844" name="Picture 9">
            <a:extLst>
              <a:ext uri="{FF2B5EF4-FFF2-40B4-BE49-F238E27FC236}">
                <a16:creationId xmlns:a16="http://schemas.microsoft.com/office/drawing/2014/main" id="{47F8A08D-4AEB-18C6-8CFB-788400EA40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635635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Content Placeholder 2">
            <a:extLst>
              <a:ext uri="{FF2B5EF4-FFF2-40B4-BE49-F238E27FC236}">
                <a16:creationId xmlns:a16="http://schemas.microsoft.com/office/drawing/2014/main" id="{63A08EFB-E5DE-F62B-564E-74708DB14EB9}"/>
              </a:ext>
            </a:extLst>
          </p:cNvPr>
          <p:cNvSpPr>
            <a:spLocks noGrp="1" noChangeArrowheads="1"/>
          </p:cNvSpPr>
          <p:nvPr>
            <p:ph idx="1"/>
          </p:nvPr>
        </p:nvSpPr>
        <p:spPr>
          <a:xfrm>
            <a:off x="762000" y="4800600"/>
            <a:ext cx="8153400" cy="1376363"/>
          </a:xfrm>
        </p:spPr>
        <p:txBody>
          <a:bodyPr/>
          <a:lstStyle/>
          <a:p>
            <a:pPr marL="0" indent="0">
              <a:spcAft>
                <a:spcPts val="600"/>
              </a:spcAft>
              <a:buFont typeface="Arial" panose="020B0604020202020204" pitchFamily="34" charset="0"/>
              <a:buNone/>
            </a:pPr>
            <a:r>
              <a:rPr lang="en-US" altLang="en-US" sz="2200" b="1"/>
              <a:t>Need to change the structure as billing per resolution is infeasible</a:t>
            </a:r>
          </a:p>
          <a:p>
            <a:pPr marL="0" indent="0">
              <a:spcBef>
                <a:spcPct val="0"/>
              </a:spcBef>
              <a:buFont typeface="Arial" panose="020B0604020202020204" pitchFamily="34" charset="0"/>
              <a:buNone/>
            </a:pPr>
            <a:r>
              <a:rPr lang="en-US" altLang="en-US" sz="2200"/>
              <a:t>Murphys SD non-residential accounts do not match UPUD accounts</a:t>
            </a:r>
          </a:p>
          <a:p>
            <a:pPr marL="0" indent="0">
              <a:spcBef>
                <a:spcPct val="0"/>
              </a:spcBef>
              <a:spcAft>
                <a:spcPts val="600"/>
              </a:spcAft>
              <a:buFont typeface="Arial" panose="020B0604020202020204" pitchFamily="34" charset="0"/>
              <a:buNone/>
            </a:pPr>
            <a:r>
              <a:rPr lang="en-US" altLang="en-US" sz="2000"/>
              <a:t>(ex: 1 water meter serves 3 buildings; Murphys has 3 wastewater accounts)</a:t>
            </a:r>
          </a:p>
        </p:txBody>
      </p:sp>
    </p:spTree>
  </p:cSld>
  <p:clrMapOvr>
    <a:masterClrMapping/>
  </p:clrMapOvr>
  <p:transition spd="med">
    <p:pull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7529B85F-E651-64D4-D336-AD996153C33B}"/>
              </a:ext>
            </a:extLst>
          </p:cNvPr>
          <p:cNvSpPr>
            <a:spLocks noGrp="1" noChangeArrowheads="1"/>
          </p:cNvSpPr>
          <p:nvPr>
            <p:ph type="title"/>
          </p:nvPr>
        </p:nvSpPr>
        <p:spPr>
          <a:xfrm>
            <a:off x="533400" y="365125"/>
            <a:ext cx="7981950" cy="1082675"/>
          </a:xfrm>
        </p:spPr>
        <p:txBody>
          <a:bodyPr/>
          <a:lstStyle/>
          <a:p>
            <a:r>
              <a:rPr lang="en-US" altLang="en-US" sz="3600"/>
              <a:t>Rate Structure Modifications</a:t>
            </a:r>
          </a:p>
        </p:txBody>
      </p:sp>
      <p:sp>
        <p:nvSpPr>
          <p:cNvPr id="3" name="Content Placeholder 2">
            <a:extLst>
              <a:ext uri="{FF2B5EF4-FFF2-40B4-BE49-F238E27FC236}">
                <a16:creationId xmlns:a16="http://schemas.microsoft.com/office/drawing/2014/main" id="{7599FE76-7849-C4ED-26AB-4DB86E6A3A07}"/>
              </a:ext>
            </a:extLst>
          </p:cNvPr>
          <p:cNvSpPr>
            <a:spLocks noGrp="1"/>
          </p:cNvSpPr>
          <p:nvPr>
            <p:ph idx="1"/>
          </p:nvPr>
        </p:nvSpPr>
        <p:spPr>
          <a:xfrm>
            <a:off x="533400" y="1447800"/>
            <a:ext cx="8382000" cy="4729163"/>
          </a:xfrm>
        </p:spPr>
        <p:txBody>
          <a:bodyPr/>
          <a:lstStyle/>
          <a:p>
            <a:pPr marL="0" indent="0">
              <a:spcAft>
                <a:spcPts val="1800"/>
              </a:spcAft>
              <a:buFont typeface="Arial" panose="020B0604020202020204" pitchFamily="34" charset="0"/>
              <a:buNone/>
              <a:defRPr/>
            </a:pPr>
            <a:r>
              <a:rPr lang="en-US" sz="2400" b="1" dirty="0"/>
              <a:t>Two Key Changes Proposed:</a:t>
            </a:r>
          </a:p>
          <a:p>
            <a:pPr marL="233363" indent="-233363">
              <a:spcAft>
                <a:spcPts val="0"/>
              </a:spcAft>
              <a:buFont typeface="+mj-lt"/>
              <a:buAutoNum type="arabicPeriod"/>
              <a:defRPr/>
            </a:pPr>
            <a:r>
              <a:rPr lang="en-US" sz="2400" dirty="0"/>
              <a:t>Monthly flat charge comprised of 2 components</a:t>
            </a:r>
          </a:p>
          <a:p>
            <a:pPr marL="0" indent="0">
              <a:spcAft>
                <a:spcPts val="0"/>
              </a:spcAft>
              <a:buNone/>
              <a:defRPr/>
            </a:pPr>
            <a:r>
              <a:rPr lang="en-US" sz="2400" dirty="0"/>
              <a:t>	                     </a:t>
            </a:r>
            <a:r>
              <a:rPr lang="en-US" sz="2400" b="1" dirty="0"/>
              <a:t>Base Charge + Flow Charge</a:t>
            </a:r>
          </a:p>
          <a:p>
            <a:pPr marL="457200" lvl="1" indent="-233363">
              <a:spcAft>
                <a:spcPts val="1800"/>
              </a:spcAft>
              <a:buFont typeface="Arial" panose="020B0604020202020204" pitchFamily="34" charset="0"/>
              <a:buNone/>
              <a:defRPr/>
            </a:pPr>
            <a:r>
              <a:rPr lang="en-US" sz="2100" dirty="0"/>
              <a:t>Charge per Account for Service Availability + Charge for Use of the System</a:t>
            </a:r>
          </a:p>
          <a:p>
            <a:pPr marL="233363" lvl="1" indent="-233363">
              <a:spcAft>
                <a:spcPts val="600"/>
              </a:spcAft>
              <a:buFont typeface="Arial" panose="020B0604020202020204" pitchFamily="34" charset="0"/>
              <a:buNone/>
              <a:defRPr/>
            </a:pPr>
            <a:r>
              <a:rPr lang="en-US" sz="2400" dirty="0"/>
              <a:t>2. Flow Charge accounts for treatment expense:</a:t>
            </a:r>
          </a:p>
          <a:p>
            <a:pPr marL="569913" lvl="1" indent="-339725">
              <a:spcAft>
                <a:spcPts val="600"/>
              </a:spcAft>
              <a:buFont typeface="+mj-lt"/>
              <a:buAutoNum type="alphaUcPeriod"/>
              <a:defRPr/>
            </a:pPr>
            <a:r>
              <a:rPr lang="en-US" sz="2100" dirty="0"/>
              <a:t>Currently, customers charged for </a:t>
            </a:r>
            <a:r>
              <a:rPr lang="en-US" sz="2100" b="1" dirty="0"/>
              <a:t>Flow only </a:t>
            </a:r>
            <a:endParaRPr lang="en-US" sz="2100" dirty="0"/>
          </a:p>
          <a:p>
            <a:pPr marL="569913" lvl="1" indent="-339725">
              <a:buFont typeface="+mj-lt"/>
              <a:buAutoNum type="alphaUcPeriod"/>
              <a:defRPr/>
            </a:pPr>
            <a:r>
              <a:rPr lang="en-US" sz="2100" dirty="0"/>
              <a:t>Proposal is to charge customers for </a:t>
            </a:r>
            <a:r>
              <a:rPr lang="en-US" sz="2100" b="1" dirty="0"/>
              <a:t>Flow and Strength</a:t>
            </a:r>
            <a:endParaRPr lang="en-US" sz="2100" dirty="0"/>
          </a:p>
          <a:p>
            <a:pPr marL="741363" lvl="2">
              <a:defRPr/>
            </a:pPr>
            <a:r>
              <a:rPr lang="en-US" sz="2100" dirty="0"/>
              <a:t>Reflects the cost difference to treat the wastewater received by different customer types</a:t>
            </a:r>
          </a:p>
        </p:txBody>
      </p:sp>
      <p:sp>
        <p:nvSpPr>
          <p:cNvPr id="37892" name="Slide Number Placeholder 3">
            <a:extLst>
              <a:ext uri="{FF2B5EF4-FFF2-40B4-BE49-F238E27FC236}">
                <a16:creationId xmlns:a16="http://schemas.microsoft.com/office/drawing/2014/main" id="{F49545A3-7047-9A13-6BA5-2D82E8363CC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64B12CA0-4250-B849-AC58-172EFCE7DFD4}" type="slidenum">
              <a:rPr lang="en-US" altLang="en-US" smtClean="0"/>
              <a:pPr/>
              <a:t>21</a:t>
            </a:fld>
            <a:endParaRPr lang="en-US" altLang="en-US"/>
          </a:p>
        </p:txBody>
      </p:sp>
    </p:spTree>
  </p:cSld>
  <p:clrMapOvr>
    <a:masterClrMapping/>
  </p:clrMapOvr>
  <p:transition spd="med">
    <p:pull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CBE4-710A-5010-6E2A-4797B4B40F99}"/>
              </a:ext>
            </a:extLst>
          </p:cNvPr>
          <p:cNvSpPr>
            <a:spLocks noGrp="1"/>
          </p:cNvSpPr>
          <p:nvPr>
            <p:ph type="title"/>
          </p:nvPr>
        </p:nvSpPr>
        <p:spPr>
          <a:xfrm>
            <a:off x="628650" y="365125"/>
            <a:ext cx="8134350" cy="1082675"/>
          </a:xfrm>
        </p:spPr>
        <p:txBody>
          <a:bodyPr/>
          <a:lstStyle/>
          <a:p>
            <a:r>
              <a:rPr lang="en-US" dirty="0"/>
              <a:t>Cost to Treat Wastewater per Thousand Gallons</a:t>
            </a:r>
          </a:p>
        </p:txBody>
      </p:sp>
      <p:sp>
        <p:nvSpPr>
          <p:cNvPr id="3" name="Content Placeholder 2">
            <a:extLst>
              <a:ext uri="{FF2B5EF4-FFF2-40B4-BE49-F238E27FC236}">
                <a16:creationId xmlns:a16="http://schemas.microsoft.com/office/drawing/2014/main" id="{EF780847-D47A-FB72-0E9C-DB313F2CC1D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60020FF-77EE-D2BA-E0A2-123AAD7DAC17}"/>
              </a:ext>
            </a:extLst>
          </p:cNvPr>
          <p:cNvSpPr>
            <a:spLocks noGrp="1"/>
          </p:cNvSpPr>
          <p:nvPr>
            <p:ph type="sldNum" sz="quarter" idx="12"/>
          </p:nvPr>
        </p:nvSpPr>
        <p:spPr/>
        <p:txBody>
          <a:bodyPr/>
          <a:lstStyle/>
          <a:p>
            <a:pPr>
              <a:defRPr/>
            </a:pPr>
            <a:fld id="{A6EA5A8F-18EE-AF47-9921-DAFCE5D2058A}" type="slidenum">
              <a:rPr lang="en-US" altLang="en-US" smtClean="0"/>
              <a:pPr>
                <a:defRPr/>
              </a:pPr>
              <a:t>22</a:t>
            </a:fld>
            <a:endParaRPr lang="en-US" altLang="en-US"/>
          </a:p>
        </p:txBody>
      </p:sp>
      <p:pic>
        <p:nvPicPr>
          <p:cNvPr id="6" name="Picture 5">
            <a:extLst>
              <a:ext uri="{FF2B5EF4-FFF2-40B4-BE49-F238E27FC236}">
                <a16:creationId xmlns:a16="http://schemas.microsoft.com/office/drawing/2014/main" id="{8F7A776B-F7D2-4F9B-5C1B-BC4F666C65D7}"/>
              </a:ext>
            </a:extLst>
          </p:cNvPr>
          <p:cNvPicPr>
            <a:picLocks noChangeAspect="1"/>
          </p:cNvPicPr>
          <p:nvPr/>
        </p:nvPicPr>
        <p:blipFill>
          <a:blip r:embed="rId2"/>
          <a:stretch>
            <a:fillRect/>
          </a:stretch>
        </p:blipFill>
        <p:spPr>
          <a:xfrm>
            <a:off x="628650" y="1447800"/>
            <a:ext cx="7143750" cy="4544882"/>
          </a:xfrm>
          <a:prstGeom prst="rect">
            <a:avLst/>
          </a:prstGeom>
        </p:spPr>
      </p:pic>
    </p:spTree>
    <p:extLst>
      <p:ext uri="{BB962C8B-B14F-4D97-AF65-F5344CB8AC3E}">
        <p14:creationId xmlns:p14="http://schemas.microsoft.com/office/powerpoint/2010/main" val="322083814"/>
      </p:ext>
    </p:extLst>
  </p:cSld>
  <p:clrMapOvr>
    <a:masterClrMapping/>
  </p:clrMapOvr>
  <p:transition spd="med">
    <p:pull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B2FA6093-4326-093F-2B9B-1CE7DA09774C}"/>
              </a:ext>
            </a:extLst>
          </p:cNvPr>
          <p:cNvSpPr>
            <a:spLocks noGrp="1" noChangeArrowheads="1"/>
          </p:cNvSpPr>
          <p:nvPr>
            <p:ph type="title"/>
          </p:nvPr>
        </p:nvSpPr>
        <p:spPr>
          <a:xfrm>
            <a:off x="514350" y="365125"/>
            <a:ext cx="8362950" cy="930275"/>
          </a:xfrm>
        </p:spPr>
        <p:txBody>
          <a:bodyPr/>
          <a:lstStyle/>
          <a:p>
            <a:r>
              <a:rPr lang="en-US" altLang="en-US" sz="3600" dirty="0"/>
              <a:t>Proposed Change in Billing Units Methodology for Flow Charges</a:t>
            </a:r>
          </a:p>
        </p:txBody>
      </p:sp>
      <p:sp>
        <p:nvSpPr>
          <p:cNvPr id="3" name="Content Placeholder 2">
            <a:extLst>
              <a:ext uri="{FF2B5EF4-FFF2-40B4-BE49-F238E27FC236}">
                <a16:creationId xmlns:a16="http://schemas.microsoft.com/office/drawing/2014/main" id="{B60154E6-13B0-7DFF-5E9A-4803A81ADFCC}"/>
              </a:ext>
            </a:extLst>
          </p:cNvPr>
          <p:cNvSpPr>
            <a:spLocks noGrp="1"/>
          </p:cNvSpPr>
          <p:nvPr>
            <p:ph idx="1"/>
          </p:nvPr>
        </p:nvSpPr>
        <p:spPr>
          <a:xfrm>
            <a:off x="514350" y="1524000"/>
            <a:ext cx="8248650" cy="4652963"/>
          </a:xfrm>
        </p:spPr>
        <p:txBody>
          <a:bodyPr/>
          <a:lstStyle/>
          <a:p>
            <a:pPr marL="0" indent="0">
              <a:spcAft>
                <a:spcPts val="1200"/>
              </a:spcAft>
              <a:buFont typeface="Arial" panose="020B0604020202020204" pitchFamily="34" charset="0"/>
              <a:buNone/>
              <a:defRPr/>
            </a:pPr>
            <a:r>
              <a:rPr lang="en-US" sz="2400" dirty="0"/>
              <a:t>Residential NO CHANGE – each dwelling unit is a billing unit</a:t>
            </a:r>
          </a:p>
          <a:p>
            <a:pPr marL="0" indent="0">
              <a:buFont typeface="Arial" panose="020B0604020202020204" pitchFamily="34" charset="0"/>
              <a:buNone/>
              <a:defRPr/>
            </a:pPr>
            <a:r>
              <a:rPr lang="en-US" sz="2400" dirty="0"/>
              <a:t>Non-Residential Methodology to count Billing Units by Account:</a:t>
            </a:r>
          </a:p>
          <a:p>
            <a:pPr lvl="1">
              <a:defRPr/>
            </a:pPr>
            <a:r>
              <a:rPr lang="en-US" sz="2100" dirty="0"/>
              <a:t>Number of wastewater connections </a:t>
            </a:r>
            <a:r>
              <a:rPr lang="en-US" sz="2100" b="1" dirty="0"/>
              <a:t>or </a:t>
            </a:r>
            <a:r>
              <a:rPr lang="en-US" sz="2100" dirty="0"/>
              <a:t>Number of businesses served by the account, </a:t>
            </a:r>
            <a:r>
              <a:rPr lang="en-US" sz="2100" b="1" dirty="0"/>
              <a:t>and </a:t>
            </a:r>
          </a:p>
          <a:p>
            <a:pPr lvl="1">
              <a:spcAft>
                <a:spcPts val="1200"/>
              </a:spcAft>
              <a:defRPr/>
            </a:pPr>
            <a:r>
              <a:rPr lang="en-US" sz="2100" dirty="0"/>
              <a:t>Water use for the type of business</a:t>
            </a:r>
          </a:p>
          <a:p>
            <a:pPr marL="0" lvl="1" indent="0">
              <a:buFont typeface="Arial" panose="020B0604020202020204" pitchFamily="34" charset="0"/>
              <a:buNone/>
              <a:defRPr/>
            </a:pPr>
            <a:r>
              <a:rPr lang="en-US" sz="2400" dirty="0"/>
              <a:t>The units of measurement change for these customers from per EDU to:</a:t>
            </a:r>
          </a:p>
          <a:p>
            <a:pPr marL="1260475" lvl="1" indent="-342900">
              <a:defRPr/>
            </a:pPr>
            <a:r>
              <a:rPr lang="en-US" sz="2100" dirty="0"/>
              <a:t>Schools – per Student</a:t>
            </a:r>
          </a:p>
          <a:p>
            <a:pPr marL="1260475" lvl="1" indent="-342900">
              <a:defRPr/>
            </a:pPr>
            <a:r>
              <a:rPr lang="en-US" sz="2100" dirty="0"/>
              <a:t>Hotels/Motels – per Room</a:t>
            </a:r>
          </a:p>
          <a:p>
            <a:pPr marL="1260475" lvl="1" indent="-342900">
              <a:defRPr/>
            </a:pPr>
            <a:r>
              <a:rPr lang="en-US" sz="2100" dirty="0"/>
              <a:t>Car Washes – per Facility</a:t>
            </a:r>
          </a:p>
          <a:p>
            <a:pPr marL="1260475" lvl="1" indent="-342900">
              <a:defRPr/>
            </a:pPr>
            <a:r>
              <a:rPr lang="en-US" sz="2100" dirty="0"/>
              <a:t>Grocery Stores – per Store </a:t>
            </a:r>
          </a:p>
          <a:p>
            <a:pPr marL="1260475" lvl="1" indent="-342900">
              <a:defRPr/>
            </a:pPr>
            <a:r>
              <a:rPr lang="en-US" sz="2100" dirty="0"/>
              <a:t>Churches – per Church</a:t>
            </a:r>
          </a:p>
          <a:p>
            <a:pPr lvl="1">
              <a:defRPr/>
            </a:pPr>
            <a:endParaRPr lang="en-US" sz="2100" dirty="0"/>
          </a:p>
        </p:txBody>
      </p:sp>
      <p:sp>
        <p:nvSpPr>
          <p:cNvPr id="36868" name="Slide Number Placeholder 3">
            <a:extLst>
              <a:ext uri="{FF2B5EF4-FFF2-40B4-BE49-F238E27FC236}">
                <a16:creationId xmlns:a16="http://schemas.microsoft.com/office/drawing/2014/main" id="{27B2CF7F-9111-7C21-0BA9-5AFB283389F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EF64835E-5FAA-254A-A143-58DCB582F604}" type="slidenum">
              <a:rPr lang="en-US" altLang="en-US" smtClean="0"/>
              <a:pPr/>
              <a:t>23</a:t>
            </a:fld>
            <a:endParaRPr lang="en-US" altLang="en-US"/>
          </a:p>
        </p:txBody>
      </p:sp>
    </p:spTree>
  </p:cSld>
  <p:clrMapOvr>
    <a:masterClrMapping/>
  </p:clrMapOvr>
  <p:transition spd="med">
    <p:pull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CCCA11F-F21F-8B5A-9BCE-8BCD1E35FE7F}"/>
              </a:ext>
            </a:extLst>
          </p:cNvPr>
          <p:cNvSpPr>
            <a:spLocks noGrp="1" noChangeArrowheads="1"/>
          </p:cNvSpPr>
          <p:nvPr>
            <p:ph type="title"/>
          </p:nvPr>
        </p:nvSpPr>
        <p:spPr>
          <a:xfrm>
            <a:off x="628650" y="365125"/>
            <a:ext cx="7886700" cy="946150"/>
          </a:xfrm>
        </p:spPr>
        <p:txBody>
          <a:bodyPr/>
          <a:lstStyle/>
          <a:p>
            <a:r>
              <a:rPr lang="en-US" altLang="en-US" sz="3600" dirty="0"/>
              <a:t>Calculated Rate Schedule</a:t>
            </a:r>
          </a:p>
        </p:txBody>
      </p:sp>
      <p:sp>
        <p:nvSpPr>
          <p:cNvPr id="40964" name="Slide Number Placeholder 3">
            <a:extLst>
              <a:ext uri="{FF2B5EF4-FFF2-40B4-BE49-F238E27FC236}">
                <a16:creationId xmlns:a16="http://schemas.microsoft.com/office/drawing/2014/main" id="{FA425F3B-C97E-D426-9740-F34415AA7CB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2FD44986-DC01-5640-AF2F-DF221F9EF041}" type="slidenum">
              <a:rPr lang="en-US" altLang="en-US" smtClean="0"/>
              <a:pPr/>
              <a:t>24</a:t>
            </a:fld>
            <a:endParaRPr lang="en-US" altLang="en-US"/>
          </a:p>
        </p:txBody>
      </p:sp>
      <p:pic>
        <p:nvPicPr>
          <p:cNvPr id="3" name="Picture 2">
            <a:extLst>
              <a:ext uri="{FF2B5EF4-FFF2-40B4-BE49-F238E27FC236}">
                <a16:creationId xmlns:a16="http://schemas.microsoft.com/office/drawing/2014/main" id="{FA60FC4B-8E70-FEBF-B1AF-B5B63EA10448}"/>
              </a:ext>
            </a:extLst>
          </p:cNvPr>
          <p:cNvPicPr>
            <a:picLocks noChangeAspect="1"/>
          </p:cNvPicPr>
          <p:nvPr/>
        </p:nvPicPr>
        <p:blipFill>
          <a:blip r:embed="rId2"/>
          <a:stretch>
            <a:fillRect/>
          </a:stretch>
        </p:blipFill>
        <p:spPr>
          <a:xfrm>
            <a:off x="762000" y="1311275"/>
            <a:ext cx="6934200" cy="4663512"/>
          </a:xfrm>
          <a:prstGeom prst="rect">
            <a:avLst/>
          </a:prstGeom>
        </p:spPr>
      </p:pic>
    </p:spTree>
  </p:cSld>
  <p:clrMapOvr>
    <a:masterClrMapping/>
  </p:clrMapOvr>
  <p:transition spd="med">
    <p:pull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CD83E9F4-B79C-5515-38B0-AE246FE3E50E}"/>
              </a:ext>
            </a:extLst>
          </p:cNvPr>
          <p:cNvSpPr>
            <a:spLocks noGrp="1" noChangeArrowheads="1"/>
          </p:cNvSpPr>
          <p:nvPr>
            <p:ph type="title"/>
          </p:nvPr>
        </p:nvSpPr>
        <p:spPr>
          <a:xfrm>
            <a:off x="628650" y="365125"/>
            <a:ext cx="7886700" cy="665163"/>
          </a:xfrm>
        </p:spPr>
        <p:txBody>
          <a:bodyPr/>
          <a:lstStyle/>
          <a:p>
            <a:r>
              <a:rPr lang="en-US" altLang="en-US" sz="3600" dirty="0"/>
              <a:t>Bill Impact: Home</a:t>
            </a:r>
          </a:p>
        </p:txBody>
      </p:sp>
      <p:sp>
        <p:nvSpPr>
          <p:cNvPr id="41987" name="Content Placeholder 2">
            <a:extLst>
              <a:ext uri="{FF2B5EF4-FFF2-40B4-BE49-F238E27FC236}">
                <a16:creationId xmlns:a16="http://schemas.microsoft.com/office/drawing/2014/main" id="{F1CD5BEC-D6FA-2ED3-3F5A-353E9F4E4582}"/>
              </a:ext>
            </a:extLst>
          </p:cNvPr>
          <p:cNvSpPr>
            <a:spLocks noGrp="1" noChangeArrowheads="1"/>
          </p:cNvSpPr>
          <p:nvPr>
            <p:ph idx="1"/>
          </p:nvPr>
        </p:nvSpPr>
        <p:spPr>
          <a:xfrm>
            <a:off x="628650" y="1143000"/>
            <a:ext cx="8210550" cy="5033963"/>
          </a:xfrm>
        </p:spPr>
        <p:txBody>
          <a:bodyPr/>
          <a:lstStyle/>
          <a:p>
            <a:pPr marL="0" indent="0">
              <a:buFont typeface="Arial" panose="020B0604020202020204" pitchFamily="34" charset="0"/>
              <a:buNone/>
            </a:pPr>
            <a:r>
              <a:rPr lang="en-US" altLang="en-US" sz="2400" b="1" dirty="0"/>
              <a:t>Monthly Bill  </a:t>
            </a:r>
            <a:r>
              <a:rPr lang="en-US" altLang="en-US" sz="2400" dirty="0"/>
              <a:t>= Base Charge + Flow Charge</a:t>
            </a:r>
          </a:p>
          <a:p>
            <a:pPr marL="0" indent="0">
              <a:buFont typeface="Arial" panose="020B0604020202020204" pitchFamily="34" charset="0"/>
              <a:buNone/>
            </a:pPr>
            <a:r>
              <a:rPr lang="en-US" altLang="en-US" sz="2400" b="1" dirty="0"/>
              <a:t>        $80.30    </a:t>
            </a:r>
            <a:r>
              <a:rPr lang="en-US" altLang="en-US" sz="2400" dirty="0"/>
              <a:t>=     $23.42    +  $56.88 for FY26</a:t>
            </a:r>
          </a:p>
        </p:txBody>
      </p:sp>
      <p:sp>
        <p:nvSpPr>
          <p:cNvPr id="41988" name="Slide Number Placeholder 3">
            <a:extLst>
              <a:ext uri="{FF2B5EF4-FFF2-40B4-BE49-F238E27FC236}">
                <a16:creationId xmlns:a16="http://schemas.microsoft.com/office/drawing/2014/main" id="{9ABBF00E-CEEC-E1CF-B95B-941F3F94D8C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C5CA3508-CAAF-BD4D-AF43-142CFAB1A673}" type="slidenum">
              <a:rPr lang="en-US" altLang="en-US" smtClean="0"/>
              <a:pPr/>
              <a:t>25</a:t>
            </a:fld>
            <a:endParaRPr lang="en-US" altLang="en-US"/>
          </a:p>
        </p:txBody>
      </p:sp>
      <p:pic>
        <p:nvPicPr>
          <p:cNvPr id="3" name="Picture 2">
            <a:extLst>
              <a:ext uri="{FF2B5EF4-FFF2-40B4-BE49-F238E27FC236}">
                <a16:creationId xmlns:a16="http://schemas.microsoft.com/office/drawing/2014/main" id="{126E91DE-F8DD-AA7D-BCFF-D9FA377EA5EF}"/>
              </a:ext>
            </a:extLst>
          </p:cNvPr>
          <p:cNvPicPr>
            <a:picLocks noChangeAspect="1"/>
          </p:cNvPicPr>
          <p:nvPr/>
        </p:nvPicPr>
        <p:blipFill>
          <a:blip r:embed="rId2"/>
          <a:stretch>
            <a:fillRect/>
          </a:stretch>
        </p:blipFill>
        <p:spPr>
          <a:xfrm>
            <a:off x="990600" y="1981200"/>
            <a:ext cx="6705600" cy="3956055"/>
          </a:xfrm>
          <a:prstGeom prst="rect">
            <a:avLst/>
          </a:prstGeom>
        </p:spPr>
      </p:pic>
    </p:spTree>
  </p:cSld>
  <p:clrMapOvr>
    <a:masterClrMapping/>
  </p:clrMapOvr>
  <p:transition spd="med">
    <p:pull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37DD5281-C6C3-4648-E6A4-62B151105476}"/>
              </a:ext>
            </a:extLst>
          </p:cNvPr>
          <p:cNvSpPr>
            <a:spLocks noGrp="1" noChangeArrowheads="1"/>
          </p:cNvSpPr>
          <p:nvPr>
            <p:ph type="title"/>
          </p:nvPr>
        </p:nvSpPr>
        <p:spPr>
          <a:xfrm>
            <a:off x="628650" y="365125"/>
            <a:ext cx="7886700" cy="1082675"/>
          </a:xfrm>
        </p:spPr>
        <p:txBody>
          <a:bodyPr/>
          <a:lstStyle/>
          <a:p>
            <a:r>
              <a:rPr lang="en-US" altLang="en-US" sz="3600"/>
              <a:t>FY26 (First Year) Impacts to Homes &amp; Vacant Lots</a:t>
            </a:r>
          </a:p>
        </p:txBody>
      </p:sp>
      <p:sp>
        <p:nvSpPr>
          <p:cNvPr id="43011" name="Slide Number Placeholder 3">
            <a:extLst>
              <a:ext uri="{FF2B5EF4-FFF2-40B4-BE49-F238E27FC236}">
                <a16:creationId xmlns:a16="http://schemas.microsoft.com/office/drawing/2014/main" id="{74FBE26A-A9F4-1E14-D13D-4734AA0E23B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5C2212D9-1F12-1B40-8BD7-6A53E7A897A2}" type="slidenum">
              <a:rPr lang="en-US" altLang="en-US" smtClean="0"/>
              <a:pPr/>
              <a:t>26</a:t>
            </a:fld>
            <a:endParaRPr lang="en-US" altLang="en-US"/>
          </a:p>
        </p:txBody>
      </p:sp>
      <p:pic>
        <p:nvPicPr>
          <p:cNvPr id="3" name="Picture 2">
            <a:extLst>
              <a:ext uri="{FF2B5EF4-FFF2-40B4-BE49-F238E27FC236}">
                <a16:creationId xmlns:a16="http://schemas.microsoft.com/office/drawing/2014/main" id="{AC6F921D-E29C-A785-5DE1-8F7AEBB8D38B}"/>
              </a:ext>
            </a:extLst>
          </p:cNvPr>
          <p:cNvPicPr>
            <a:picLocks noChangeAspect="1"/>
          </p:cNvPicPr>
          <p:nvPr/>
        </p:nvPicPr>
        <p:blipFill>
          <a:blip r:embed="rId2"/>
          <a:stretch>
            <a:fillRect/>
          </a:stretch>
        </p:blipFill>
        <p:spPr>
          <a:xfrm>
            <a:off x="762000" y="1447800"/>
            <a:ext cx="6934200" cy="4488014"/>
          </a:xfrm>
          <a:prstGeom prst="rect">
            <a:avLst/>
          </a:prstGeom>
        </p:spPr>
      </p:pic>
      <p:sp>
        <p:nvSpPr>
          <p:cNvPr id="43013" name="TextBox 6">
            <a:extLst>
              <a:ext uri="{FF2B5EF4-FFF2-40B4-BE49-F238E27FC236}">
                <a16:creationId xmlns:a16="http://schemas.microsoft.com/office/drawing/2014/main" id="{18D96227-A73F-1581-3725-76433E7CD7C3}"/>
              </a:ext>
            </a:extLst>
          </p:cNvPr>
          <p:cNvSpPr txBox="1">
            <a:spLocks noChangeArrowheads="1"/>
          </p:cNvSpPr>
          <p:nvPr/>
        </p:nvSpPr>
        <p:spPr bwMode="auto">
          <a:xfrm>
            <a:off x="5648326" y="2530475"/>
            <a:ext cx="2154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ctr"/>
            <a:r>
              <a:rPr lang="en-US" altLang="en-US" sz="1200" dirty="0">
                <a:latin typeface="Aptos" panose="020B0004020202020204" pitchFamily="34" charset="0"/>
              </a:rPr>
              <a:t>Decrease for Seniors Village 55+</a:t>
            </a:r>
          </a:p>
        </p:txBody>
      </p:sp>
    </p:spTree>
  </p:cSld>
  <p:clrMapOvr>
    <a:masterClrMapping/>
  </p:clrMapOvr>
  <p:transition spd="med">
    <p:pull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75C83E03-BE9A-A30A-3EEA-65D55FFE7503}"/>
              </a:ext>
            </a:extLst>
          </p:cNvPr>
          <p:cNvSpPr>
            <a:spLocks noGrp="1" noChangeArrowheads="1"/>
          </p:cNvSpPr>
          <p:nvPr>
            <p:ph type="title"/>
          </p:nvPr>
        </p:nvSpPr>
        <p:spPr>
          <a:xfrm>
            <a:off x="641322" y="136525"/>
            <a:ext cx="8274077" cy="1006475"/>
          </a:xfrm>
        </p:spPr>
        <p:txBody>
          <a:bodyPr/>
          <a:lstStyle/>
          <a:p>
            <a:r>
              <a:rPr lang="en-US" altLang="en-US" sz="3600" dirty="0"/>
              <a:t>Sample Non-Residential FY26 Bill Impacts</a:t>
            </a:r>
          </a:p>
        </p:txBody>
      </p:sp>
      <p:sp>
        <p:nvSpPr>
          <p:cNvPr id="44035" name="Slide Number Placeholder 3">
            <a:extLst>
              <a:ext uri="{FF2B5EF4-FFF2-40B4-BE49-F238E27FC236}">
                <a16:creationId xmlns:a16="http://schemas.microsoft.com/office/drawing/2014/main" id="{FA55740E-6D83-94CA-7FAB-E5F661520E4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1DDC5391-EDF3-D544-B84F-279DE855FFAD}" type="slidenum">
              <a:rPr lang="en-US" altLang="en-US" smtClean="0"/>
              <a:pPr/>
              <a:t>27</a:t>
            </a:fld>
            <a:endParaRPr lang="en-US" altLang="en-US"/>
          </a:p>
        </p:txBody>
      </p:sp>
      <p:sp>
        <p:nvSpPr>
          <p:cNvPr id="44036" name="Content Placeholder 2">
            <a:extLst>
              <a:ext uri="{FF2B5EF4-FFF2-40B4-BE49-F238E27FC236}">
                <a16:creationId xmlns:a16="http://schemas.microsoft.com/office/drawing/2014/main" id="{7C6805D6-9947-6637-A378-3DD9ACE90169}"/>
              </a:ext>
            </a:extLst>
          </p:cNvPr>
          <p:cNvSpPr>
            <a:spLocks noGrp="1" noChangeArrowheads="1"/>
          </p:cNvSpPr>
          <p:nvPr>
            <p:ph idx="1"/>
          </p:nvPr>
        </p:nvSpPr>
        <p:spPr>
          <a:xfrm>
            <a:off x="808038" y="5730875"/>
            <a:ext cx="7677150" cy="625475"/>
          </a:xfrm>
        </p:spPr>
        <p:txBody>
          <a:bodyPr/>
          <a:lstStyle/>
          <a:p>
            <a:pPr marL="0" indent="0">
              <a:lnSpc>
                <a:spcPct val="100000"/>
              </a:lnSpc>
              <a:spcBef>
                <a:spcPts val="0"/>
              </a:spcBef>
              <a:buFont typeface="Arial" panose="020B0604020202020204" pitchFamily="34" charset="0"/>
              <a:buNone/>
            </a:pPr>
            <a:r>
              <a:rPr lang="en-US" altLang="en-US" sz="1800" i="1" dirty="0"/>
              <a:t>Sample bills for selected business accounts.</a:t>
            </a:r>
          </a:p>
          <a:p>
            <a:pPr marL="0" indent="0">
              <a:lnSpc>
                <a:spcPct val="100000"/>
              </a:lnSpc>
              <a:spcBef>
                <a:spcPts val="0"/>
              </a:spcBef>
              <a:buFont typeface="Arial" panose="020B0604020202020204" pitchFamily="34" charset="0"/>
              <a:buNone/>
            </a:pPr>
            <a:r>
              <a:rPr lang="en-US" altLang="en-US" sz="1800" i="1" dirty="0"/>
              <a:t>Results will not be the same for all business accounts.</a:t>
            </a:r>
          </a:p>
        </p:txBody>
      </p:sp>
      <p:pic>
        <p:nvPicPr>
          <p:cNvPr id="3" name="Picture 2">
            <a:extLst>
              <a:ext uri="{FF2B5EF4-FFF2-40B4-BE49-F238E27FC236}">
                <a16:creationId xmlns:a16="http://schemas.microsoft.com/office/drawing/2014/main" id="{2932CF7C-305B-4F6A-1850-F5655837AA20}"/>
              </a:ext>
            </a:extLst>
          </p:cNvPr>
          <p:cNvPicPr>
            <a:picLocks noChangeAspect="1"/>
          </p:cNvPicPr>
          <p:nvPr/>
        </p:nvPicPr>
        <p:blipFill>
          <a:blip r:embed="rId2"/>
          <a:stretch>
            <a:fillRect/>
          </a:stretch>
        </p:blipFill>
        <p:spPr>
          <a:xfrm>
            <a:off x="628650" y="1143000"/>
            <a:ext cx="7856538" cy="4611317"/>
          </a:xfrm>
          <a:prstGeom prst="rect">
            <a:avLst/>
          </a:prstGeom>
        </p:spPr>
      </p:pic>
    </p:spTree>
  </p:cSld>
  <p:clrMapOvr>
    <a:masterClrMapping/>
  </p:clrMapOvr>
  <p:transition spd="med">
    <p:pull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57022D85-D4C7-F10A-812F-C34919BD6246}"/>
              </a:ext>
            </a:extLst>
          </p:cNvPr>
          <p:cNvSpPr>
            <a:spLocks noGrp="1" noChangeArrowheads="1"/>
          </p:cNvSpPr>
          <p:nvPr>
            <p:ph type="title"/>
          </p:nvPr>
        </p:nvSpPr>
        <p:spPr>
          <a:xfrm>
            <a:off x="533400" y="293688"/>
            <a:ext cx="8286750" cy="849312"/>
          </a:xfrm>
        </p:spPr>
        <p:txBody>
          <a:bodyPr/>
          <a:lstStyle/>
          <a:p>
            <a:r>
              <a:rPr lang="en-US" altLang="en-US" sz="3600" dirty="0"/>
              <a:t>Sample Non-Residential FY26 Bill Impacts </a:t>
            </a:r>
          </a:p>
        </p:txBody>
      </p:sp>
      <p:sp>
        <p:nvSpPr>
          <p:cNvPr id="45059" name="Slide Number Placeholder 3">
            <a:extLst>
              <a:ext uri="{FF2B5EF4-FFF2-40B4-BE49-F238E27FC236}">
                <a16:creationId xmlns:a16="http://schemas.microsoft.com/office/drawing/2014/main" id="{564C95D9-422B-871E-46F2-C8768138839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586E7D20-2C5E-E14D-83FD-76E27B68D00B}" type="slidenum">
              <a:rPr lang="en-US" altLang="en-US" smtClean="0"/>
              <a:pPr/>
              <a:t>28</a:t>
            </a:fld>
            <a:endParaRPr lang="en-US" altLang="en-US"/>
          </a:p>
        </p:txBody>
      </p:sp>
      <p:sp>
        <p:nvSpPr>
          <p:cNvPr id="45060" name="Content Placeholder 2">
            <a:extLst>
              <a:ext uri="{FF2B5EF4-FFF2-40B4-BE49-F238E27FC236}">
                <a16:creationId xmlns:a16="http://schemas.microsoft.com/office/drawing/2014/main" id="{7EFA1C1B-2859-0530-0B4D-41E2A6F703A8}"/>
              </a:ext>
            </a:extLst>
          </p:cNvPr>
          <p:cNvSpPr>
            <a:spLocks noGrp="1" noChangeArrowheads="1"/>
          </p:cNvSpPr>
          <p:nvPr>
            <p:ph idx="1"/>
          </p:nvPr>
        </p:nvSpPr>
        <p:spPr>
          <a:xfrm>
            <a:off x="808038" y="5730875"/>
            <a:ext cx="7677150" cy="625475"/>
          </a:xfrm>
        </p:spPr>
        <p:txBody>
          <a:bodyPr/>
          <a:lstStyle/>
          <a:p>
            <a:pPr marL="0" indent="0">
              <a:lnSpc>
                <a:spcPct val="100000"/>
              </a:lnSpc>
              <a:spcBef>
                <a:spcPts val="0"/>
              </a:spcBef>
              <a:buFont typeface="Arial" panose="020B0604020202020204" pitchFamily="34" charset="0"/>
              <a:buNone/>
            </a:pPr>
            <a:r>
              <a:rPr lang="en-US" altLang="en-US" sz="1800" i="1" dirty="0"/>
              <a:t>Sample bills for selected business accounts.</a:t>
            </a:r>
          </a:p>
          <a:p>
            <a:pPr marL="0" indent="0">
              <a:lnSpc>
                <a:spcPct val="100000"/>
              </a:lnSpc>
              <a:spcBef>
                <a:spcPts val="0"/>
              </a:spcBef>
              <a:buFont typeface="Arial" panose="020B0604020202020204" pitchFamily="34" charset="0"/>
              <a:buNone/>
            </a:pPr>
            <a:r>
              <a:rPr lang="en-US" altLang="en-US" sz="1800" i="1" dirty="0"/>
              <a:t>Results will not be the same for all business accounts.</a:t>
            </a:r>
          </a:p>
        </p:txBody>
      </p:sp>
      <p:pic>
        <p:nvPicPr>
          <p:cNvPr id="3" name="Picture 2">
            <a:extLst>
              <a:ext uri="{FF2B5EF4-FFF2-40B4-BE49-F238E27FC236}">
                <a16:creationId xmlns:a16="http://schemas.microsoft.com/office/drawing/2014/main" id="{967A7BB6-379C-B58A-E2A1-53DE4B5E9715}"/>
              </a:ext>
            </a:extLst>
          </p:cNvPr>
          <p:cNvPicPr>
            <a:picLocks noChangeAspect="1"/>
          </p:cNvPicPr>
          <p:nvPr/>
        </p:nvPicPr>
        <p:blipFill>
          <a:blip r:embed="rId2"/>
          <a:stretch>
            <a:fillRect/>
          </a:stretch>
        </p:blipFill>
        <p:spPr>
          <a:xfrm>
            <a:off x="553720" y="990600"/>
            <a:ext cx="7782242" cy="4811255"/>
          </a:xfrm>
          <a:prstGeom prst="rect">
            <a:avLst/>
          </a:prstGeom>
        </p:spPr>
      </p:pic>
    </p:spTree>
  </p:cSld>
  <p:clrMapOvr>
    <a:masterClrMapping/>
  </p:clrMapOvr>
  <p:transition spd="med">
    <p:pull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a:extLst>
              <a:ext uri="{FF2B5EF4-FFF2-40B4-BE49-F238E27FC236}">
                <a16:creationId xmlns:a16="http://schemas.microsoft.com/office/drawing/2014/main" id="{B6A3C2FB-DA4C-D17B-CDCE-FB943139BE04}"/>
              </a:ext>
            </a:extLst>
          </p:cNvPr>
          <p:cNvSpPr>
            <a:spLocks noGrp="1" noChangeArrowheads="1"/>
          </p:cNvSpPr>
          <p:nvPr>
            <p:ph type="subTitle" idx="1"/>
          </p:nvPr>
        </p:nvSpPr>
        <p:spPr>
          <a:xfrm>
            <a:off x="-65894" y="5029200"/>
            <a:ext cx="7543800" cy="985838"/>
          </a:xfrm>
        </p:spPr>
        <p:txBody>
          <a:bodyPr/>
          <a:lstStyle/>
          <a:p>
            <a:pPr eaLnBrk="1" hangingPunct="1"/>
            <a:r>
              <a:rPr lang="en-US" altLang="en-US" sz="4000" b="1" dirty="0"/>
              <a:t>Next Steps: Rate Adoption</a:t>
            </a:r>
          </a:p>
          <a:p>
            <a:pPr eaLnBrk="1" hangingPunct="1"/>
            <a:endParaRPr lang="en-US" altLang="en-US" sz="4000" b="1" dirty="0"/>
          </a:p>
          <a:p>
            <a:pPr eaLnBrk="1" hangingPunct="1"/>
            <a:endParaRPr lang="en-US" altLang="en-US" sz="4000" b="1" dirty="0"/>
          </a:p>
          <a:p>
            <a:pPr eaLnBrk="1" hangingPunct="1"/>
            <a:endParaRPr lang="en-US" altLang="en-US" sz="4000" dirty="0"/>
          </a:p>
        </p:txBody>
      </p:sp>
      <p:sp>
        <p:nvSpPr>
          <p:cNvPr id="57347" name="Slide Number Placeholder 1">
            <a:extLst>
              <a:ext uri="{FF2B5EF4-FFF2-40B4-BE49-F238E27FC236}">
                <a16:creationId xmlns:a16="http://schemas.microsoft.com/office/drawing/2014/main" id="{5991CF38-5D97-57C1-71AB-3F8CB944B12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0E00F5DF-5623-394B-9E60-A4435BACA73F}" type="slidenum">
              <a:rPr lang="en-US" altLang="en-US" smtClean="0"/>
              <a:pPr/>
              <a:t>29</a:t>
            </a:fld>
            <a:endParaRPr lang="en-US" altLang="en-US"/>
          </a:p>
        </p:txBody>
      </p:sp>
      <p:pic>
        <p:nvPicPr>
          <p:cNvPr id="4" name="Picture 3" descr="A vineyard with a river and trees&#10;&#10;AI-generated content may be incorrect.">
            <a:extLst>
              <a:ext uri="{FF2B5EF4-FFF2-40B4-BE49-F238E27FC236}">
                <a16:creationId xmlns:a16="http://schemas.microsoft.com/office/drawing/2014/main" id="{E7057B61-1C67-D1B4-3AB0-9DFDDF0EA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572234"/>
            <a:ext cx="5334000" cy="4001235"/>
          </a:xfrm>
          <a:prstGeom prst="rect">
            <a:avLst/>
          </a:prstGeom>
        </p:spPr>
      </p:pic>
    </p:spTree>
  </p:cSld>
  <p:clrMapOvr>
    <a:masterClrMapping/>
  </p:clrMapOvr>
  <p:transition spd="med">
    <p:pull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E4669D02-2A1A-CE30-EDFA-801483BB0018}"/>
              </a:ext>
            </a:extLst>
          </p:cNvPr>
          <p:cNvSpPr>
            <a:spLocks noGrp="1" noChangeArrowheads="1"/>
          </p:cNvSpPr>
          <p:nvPr>
            <p:ph type="title"/>
          </p:nvPr>
        </p:nvSpPr>
        <p:spPr>
          <a:xfrm>
            <a:off x="628650" y="365125"/>
            <a:ext cx="7886700" cy="963613"/>
          </a:xfrm>
        </p:spPr>
        <p:txBody>
          <a:bodyPr/>
          <a:lstStyle/>
          <a:p>
            <a:pPr algn="ctr"/>
            <a:r>
              <a:rPr lang="en-US" altLang="en-US" sz="3600" dirty="0"/>
              <a:t>Rate Setting Process</a:t>
            </a:r>
          </a:p>
        </p:txBody>
      </p:sp>
      <p:sp>
        <p:nvSpPr>
          <p:cNvPr id="38916" name="Slide Number Placeholder 3">
            <a:extLst>
              <a:ext uri="{FF2B5EF4-FFF2-40B4-BE49-F238E27FC236}">
                <a16:creationId xmlns:a16="http://schemas.microsoft.com/office/drawing/2014/main" id="{8F6DD8CD-77D5-6B0B-1443-998B6902B40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1CD53322-B841-AF48-8A25-D047CF9E0C17}" type="slidenum">
              <a:rPr lang="en-US" altLang="en-US" smtClean="0"/>
              <a:pPr/>
              <a:t>3</a:t>
            </a:fld>
            <a:endParaRPr lang="en-US" altLang="en-US"/>
          </a:p>
        </p:txBody>
      </p:sp>
      <p:graphicFrame>
        <p:nvGraphicFramePr>
          <p:cNvPr id="38917" name="Object 4">
            <a:extLst>
              <a:ext uri="{FF2B5EF4-FFF2-40B4-BE49-F238E27FC236}">
                <a16:creationId xmlns:a16="http://schemas.microsoft.com/office/drawing/2014/main" id="{61B02DE0-8892-3918-3FAD-C6BBC8FCBBA7}"/>
              </a:ext>
            </a:extLst>
          </p:cNvPr>
          <p:cNvGraphicFramePr>
            <a:graphicFrameLocks noChangeAspect="1"/>
          </p:cNvGraphicFramePr>
          <p:nvPr>
            <p:extLst>
              <p:ext uri="{D42A27DB-BD31-4B8C-83A1-F6EECF244321}">
                <p14:modId xmlns:p14="http://schemas.microsoft.com/office/powerpoint/2010/main" val="3487683754"/>
              </p:ext>
            </p:extLst>
          </p:nvPr>
        </p:nvGraphicFramePr>
        <p:xfrm>
          <a:off x="1987068" y="1447800"/>
          <a:ext cx="4815369" cy="4724400"/>
        </p:xfrm>
        <a:graphic>
          <a:graphicData uri="http://schemas.openxmlformats.org/presentationml/2006/ole">
            <mc:AlternateContent xmlns:mc="http://schemas.openxmlformats.org/markup-compatibility/2006">
              <mc:Choice xmlns:v="urn:schemas-microsoft-com:vml" Requires="v">
                <p:oleObj name="SmartDraw" r:id="rId2" imgW="32448500" imgH="31838900" progId="SmartDraw.2">
                  <p:embed/>
                </p:oleObj>
              </mc:Choice>
              <mc:Fallback>
                <p:oleObj name="SmartDraw" r:id="rId2" imgW="32448500" imgH="31838900" progId="SmartDraw.2">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068" y="1447800"/>
                        <a:ext cx="4815369" cy="4724400"/>
                      </a:xfrm>
                      <a:prstGeom prst="rect">
                        <a:avLst/>
                      </a:prstGeom>
                      <a:noFill/>
                      <a:ln>
                        <a:noFill/>
                      </a:ln>
                    </p:spPr>
                  </p:pic>
                </p:oleObj>
              </mc:Fallback>
            </mc:AlternateContent>
          </a:graphicData>
        </a:graphic>
      </p:graphicFrame>
    </p:spTree>
  </p:cSld>
  <p:clrMapOvr>
    <a:masterClrMapping/>
  </p:clrMapOvr>
  <p:transition spd="med">
    <p:pull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7D986E36-F97D-6257-FD30-63FE7E7E5527}"/>
              </a:ext>
            </a:extLst>
          </p:cNvPr>
          <p:cNvSpPr>
            <a:spLocks noGrp="1" noChangeArrowheads="1"/>
          </p:cNvSpPr>
          <p:nvPr>
            <p:ph type="title"/>
          </p:nvPr>
        </p:nvSpPr>
        <p:spPr>
          <a:xfrm>
            <a:off x="533400" y="365125"/>
            <a:ext cx="7981950" cy="854075"/>
          </a:xfrm>
        </p:spPr>
        <p:txBody>
          <a:bodyPr/>
          <a:lstStyle/>
          <a:p>
            <a:pPr algn="ctr"/>
            <a:r>
              <a:rPr lang="en-US" altLang="en-US" sz="3600" dirty="0"/>
              <a:t>Proposition 218 Requirements</a:t>
            </a:r>
          </a:p>
        </p:txBody>
      </p:sp>
      <p:sp>
        <p:nvSpPr>
          <p:cNvPr id="40963" name="Content Placeholder 2">
            <a:extLst>
              <a:ext uri="{FF2B5EF4-FFF2-40B4-BE49-F238E27FC236}">
                <a16:creationId xmlns:a16="http://schemas.microsoft.com/office/drawing/2014/main" id="{002C23B1-B52A-DCD8-9259-81C73C926D0A}"/>
              </a:ext>
            </a:extLst>
          </p:cNvPr>
          <p:cNvSpPr>
            <a:spLocks noGrp="1" noChangeArrowheads="1"/>
          </p:cNvSpPr>
          <p:nvPr>
            <p:ph idx="1"/>
          </p:nvPr>
        </p:nvSpPr>
        <p:spPr>
          <a:xfrm>
            <a:off x="533400" y="1371600"/>
            <a:ext cx="8229600" cy="4572000"/>
          </a:xfrm>
        </p:spPr>
        <p:txBody>
          <a:bodyPr/>
          <a:lstStyle/>
          <a:p>
            <a:pPr marL="457200" indent="-457200">
              <a:spcAft>
                <a:spcPts val="600"/>
              </a:spcAft>
              <a:buFont typeface="Calibri Light" panose="020F0302020204030204" pitchFamily="34" charset="0"/>
              <a:buAutoNum type="arabicPeriod"/>
            </a:pPr>
            <a:r>
              <a:rPr lang="en-US" altLang="en-US" sz="2200" dirty="0"/>
              <a:t>Revenues from the fee shall not exceed funds required to provide the service.</a:t>
            </a:r>
          </a:p>
          <a:p>
            <a:pPr marL="457200" indent="-457200">
              <a:spcAft>
                <a:spcPts val="600"/>
              </a:spcAft>
              <a:buFont typeface="Calibri Light" panose="020F0302020204030204" pitchFamily="34" charset="0"/>
              <a:buAutoNum type="arabicPeriod"/>
            </a:pPr>
            <a:r>
              <a:rPr lang="en-US" altLang="en-US" sz="2200" dirty="0"/>
              <a:t>Revenues from the fee shall not be used for any purpose other than that for which it was imposed.</a:t>
            </a:r>
          </a:p>
          <a:p>
            <a:pPr marL="457200" indent="-457200">
              <a:spcAft>
                <a:spcPts val="600"/>
              </a:spcAft>
              <a:buFont typeface="Calibri Light" panose="020F0302020204030204" pitchFamily="34" charset="0"/>
              <a:buAutoNum type="arabicPeriod"/>
            </a:pPr>
            <a:r>
              <a:rPr lang="en-US" altLang="en-US" sz="2200" dirty="0"/>
              <a:t>The amount of the fee imposed as an incident of property ownership shall not exceed the proportional cost of service to the parcel.</a:t>
            </a:r>
          </a:p>
          <a:p>
            <a:pPr marL="457200" indent="-457200">
              <a:spcAft>
                <a:spcPts val="600"/>
              </a:spcAft>
              <a:buFont typeface="Calibri Light" panose="020F0302020204030204" pitchFamily="34" charset="0"/>
              <a:buAutoNum type="arabicPeriod"/>
            </a:pPr>
            <a:r>
              <a:rPr lang="en-US" altLang="en-US" sz="2200" dirty="0"/>
              <a:t>No fee may be imposed for service unless the service is used OR is immediately available to the parcel.</a:t>
            </a:r>
          </a:p>
          <a:p>
            <a:pPr marL="457200" indent="-457200">
              <a:buFont typeface="Calibri Light" panose="020F0302020204030204" pitchFamily="34" charset="0"/>
              <a:buAutoNum type="arabicPeriod"/>
            </a:pPr>
            <a:r>
              <a:rPr lang="en-US" altLang="en-US" sz="2200" dirty="0"/>
              <a:t>No fee may be imposed for general governmental services (such as police, fire, library) where the service is available to the public at large in much the same manner as to the parcels charged the fee.</a:t>
            </a:r>
          </a:p>
        </p:txBody>
      </p:sp>
    </p:spTree>
  </p:cSld>
  <p:clrMapOvr>
    <a:masterClrMapping/>
  </p:clrMapOvr>
  <p:transition spd="med">
    <p:pull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65DD8223-B1D3-7979-941D-43C5F9D6B3E1}"/>
              </a:ext>
            </a:extLst>
          </p:cNvPr>
          <p:cNvSpPr>
            <a:spLocks noGrp="1" noChangeArrowheads="1"/>
          </p:cNvSpPr>
          <p:nvPr>
            <p:ph type="title"/>
          </p:nvPr>
        </p:nvSpPr>
        <p:spPr/>
        <p:txBody>
          <a:bodyPr/>
          <a:lstStyle/>
          <a:p>
            <a:pPr algn="ctr"/>
            <a:r>
              <a:rPr lang="en-US" altLang="en-US" sz="3600" dirty="0"/>
              <a:t>Adoption Timeline</a:t>
            </a:r>
          </a:p>
        </p:txBody>
      </p:sp>
      <p:sp>
        <p:nvSpPr>
          <p:cNvPr id="59395" name="Slide Number Placeholder 3">
            <a:extLst>
              <a:ext uri="{FF2B5EF4-FFF2-40B4-BE49-F238E27FC236}">
                <a16:creationId xmlns:a16="http://schemas.microsoft.com/office/drawing/2014/main" id="{BF81F538-11E7-32F6-E102-CB213F26CFD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E4BEB70D-07B7-3542-B562-FA704F6071A2}" type="slidenum">
              <a:rPr lang="en-US" altLang="en-US" smtClean="0"/>
              <a:pPr/>
              <a:t>31</a:t>
            </a:fld>
            <a:endParaRPr lang="en-US" altLang="en-US"/>
          </a:p>
        </p:txBody>
      </p:sp>
      <p:graphicFrame>
        <p:nvGraphicFramePr>
          <p:cNvPr id="2" name="Content Placeholder 6">
            <a:extLst>
              <a:ext uri="{FF2B5EF4-FFF2-40B4-BE49-F238E27FC236}">
                <a16:creationId xmlns:a16="http://schemas.microsoft.com/office/drawing/2014/main" id="{B17C10C5-1DC6-FC1D-1CB1-AEB7B86EC181}"/>
              </a:ext>
            </a:extLst>
          </p:cNvPr>
          <p:cNvGraphicFramePr>
            <a:graphicFrameLocks/>
          </p:cNvGraphicFramePr>
          <p:nvPr>
            <p:extLst>
              <p:ext uri="{D42A27DB-BD31-4B8C-83A1-F6EECF244321}">
                <p14:modId xmlns:p14="http://schemas.microsoft.com/office/powerpoint/2010/main" val="3746698557"/>
              </p:ext>
            </p:extLst>
          </p:nvPr>
        </p:nvGraphicFramePr>
        <p:xfrm>
          <a:off x="533401" y="1828801"/>
          <a:ext cx="8153400"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pull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Slide Number Placeholder 3">
            <a:extLst>
              <a:ext uri="{FF2B5EF4-FFF2-40B4-BE49-F238E27FC236}">
                <a16:creationId xmlns:a16="http://schemas.microsoft.com/office/drawing/2014/main" id="{CF2B9950-3DFD-FF65-9799-ECB0CF670D9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8D1C0CCB-9E65-FA4F-B89D-B6F06AEDAD34}" type="slidenum">
              <a:rPr lang="en-US" altLang="en-US" smtClean="0"/>
              <a:pPr/>
              <a:t>4</a:t>
            </a:fld>
            <a:endParaRPr lang="en-US" altLang="en-US"/>
          </a:p>
        </p:txBody>
      </p:sp>
      <p:graphicFrame>
        <p:nvGraphicFramePr>
          <p:cNvPr id="5" name="Diagram 4">
            <a:extLst>
              <a:ext uri="{FF2B5EF4-FFF2-40B4-BE49-F238E27FC236}">
                <a16:creationId xmlns:a16="http://schemas.microsoft.com/office/drawing/2014/main" id="{D7FB3A9E-54F1-A04E-9A6C-222767F1D956}"/>
              </a:ext>
            </a:extLst>
          </p:cNvPr>
          <p:cNvGraphicFramePr/>
          <p:nvPr>
            <p:extLst>
              <p:ext uri="{D42A27DB-BD31-4B8C-83A1-F6EECF244321}">
                <p14:modId xmlns:p14="http://schemas.microsoft.com/office/powerpoint/2010/main" val="3662832971"/>
              </p:ext>
            </p:extLst>
          </p:nvPr>
        </p:nvGraphicFramePr>
        <p:xfrm>
          <a:off x="0" y="0"/>
          <a:ext cx="8690386" cy="6159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FD27C9D6-ADDD-7FBA-CFFE-2F84099C42BF}"/>
              </a:ext>
            </a:extLst>
          </p:cNvPr>
          <p:cNvSpPr txBox="1">
            <a:spLocks/>
          </p:cNvSpPr>
          <p:nvPr/>
        </p:nvSpPr>
        <p:spPr bwMode="auto">
          <a:xfrm>
            <a:off x="2971800" y="2716213"/>
            <a:ext cx="2474913" cy="1320800"/>
          </a:xfrm>
          <a:prstGeom prst="rect">
            <a:avLst/>
          </a:prstGeom>
          <a:noFill/>
          <a:ln>
            <a:noFill/>
          </a:ln>
        </p:spPr>
        <p:txBody>
          <a:bodyPr anchor="ctr"/>
          <a:lstStyle>
            <a:lvl1pPr algn="l" defTabSz="685800" rtl="0" eaLnBrk="0" fontAlgn="base" hangingPunct="0">
              <a:lnSpc>
                <a:spcPct val="90000"/>
              </a:lnSpc>
              <a:spcBef>
                <a:spcPct val="0"/>
              </a:spcBef>
              <a:spcAft>
                <a:spcPct val="0"/>
              </a:spcAft>
              <a:defRPr sz="3300" b="1" kern="1200">
                <a:solidFill>
                  <a:schemeClr val="tx1"/>
                </a:solidFill>
                <a:latin typeface="+mj-lt"/>
                <a:ea typeface="MS PGothic" panose="020B0600070205080204" pitchFamily="34" charset="-128"/>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MS PGothic" panose="020B0600070205080204" pitchFamily="34" charset="-128"/>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MS PGothic" panose="020B0600070205080204" pitchFamily="34" charset="-128"/>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MS PGothic" panose="020B0600070205080204" pitchFamily="34" charset="-128"/>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MS PGothic" panose="020B0600070205080204" pitchFamily="34" charset="-128"/>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defRPr/>
            </a:pPr>
            <a:r>
              <a:rPr lang="en-US" dirty="0">
                <a:solidFill>
                  <a:schemeClr val="accent1">
                    <a:lumMod val="75000"/>
                  </a:schemeClr>
                </a:solidFill>
              </a:rPr>
              <a:t>Multiple</a:t>
            </a:r>
            <a:br>
              <a:rPr lang="en-US" dirty="0">
                <a:solidFill>
                  <a:schemeClr val="accent1">
                    <a:lumMod val="75000"/>
                  </a:schemeClr>
                </a:solidFill>
              </a:rPr>
            </a:br>
            <a:r>
              <a:rPr lang="en-US" dirty="0">
                <a:solidFill>
                  <a:schemeClr val="accent1">
                    <a:lumMod val="75000"/>
                  </a:schemeClr>
                </a:solidFill>
              </a:rPr>
              <a:t>Objectives</a:t>
            </a:r>
          </a:p>
        </p:txBody>
      </p:sp>
    </p:spTree>
  </p:cSld>
  <p:clrMapOvr>
    <a:masterClrMapping/>
  </p:clrMapOvr>
  <p:transition spd="med">
    <p:pull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E20FD9A9-42FD-80F2-FD9A-9C8F00C70250}"/>
              </a:ext>
            </a:extLst>
          </p:cNvPr>
          <p:cNvSpPr>
            <a:spLocks noGrp="1" noChangeArrowheads="1"/>
          </p:cNvSpPr>
          <p:nvPr>
            <p:ph type="title"/>
          </p:nvPr>
        </p:nvSpPr>
        <p:spPr>
          <a:xfrm>
            <a:off x="712788" y="381000"/>
            <a:ext cx="7551737" cy="990600"/>
          </a:xfrm>
        </p:spPr>
        <p:txBody>
          <a:bodyPr/>
          <a:lstStyle/>
          <a:p>
            <a:pPr algn="ctr"/>
            <a:r>
              <a:rPr lang="en-US" altLang="en-US" sz="3600" dirty="0"/>
              <a:t>Revenue Requirement</a:t>
            </a:r>
          </a:p>
        </p:txBody>
      </p:sp>
      <p:sp>
        <p:nvSpPr>
          <p:cNvPr id="3" name="Content Placeholder 2">
            <a:extLst>
              <a:ext uri="{FF2B5EF4-FFF2-40B4-BE49-F238E27FC236}">
                <a16:creationId xmlns:a16="http://schemas.microsoft.com/office/drawing/2014/main" id="{6CB64CF7-055A-4D21-D8F4-BEBF802CB874}"/>
              </a:ext>
            </a:extLst>
          </p:cNvPr>
          <p:cNvSpPr>
            <a:spLocks noGrp="1"/>
          </p:cNvSpPr>
          <p:nvPr>
            <p:ph idx="1"/>
          </p:nvPr>
        </p:nvSpPr>
        <p:spPr>
          <a:xfrm>
            <a:off x="4800600" y="1524000"/>
            <a:ext cx="3886200" cy="3452813"/>
          </a:xfrm>
        </p:spPr>
        <p:txBody>
          <a:bodyPr>
            <a:noAutofit/>
          </a:bodyPr>
          <a:lstStyle/>
          <a:p>
            <a:pPr marL="0" indent="0">
              <a:buFont typeface="Arial" panose="020B0604020202020204" pitchFamily="34" charset="0"/>
              <a:buNone/>
              <a:defRPr/>
            </a:pPr>
            <a:r>
              <a:rPr lang="en-US" sz="2400" dirty="0"/>
              <a:t>Determine funding needed to meet financial needs</a:t>
            </a:r>
          </a:p>
          <a:p>
            <a:pPr lvl="1">
              <a:spcBef>
                <a:spcPts val="900"/>
              </a:spcBef>
              <a:spcAft>
                <a:spcPts val="450"/>
              </a:spcAft>
              <a:buFont typeface="Wingdings" panose="05000000000000000000" pitchFamily="2" charset="2"/>
              <a:buChar char="Ø"/>
              <a:defRPr/>
            </a:pPr>
            <a:r>
              <a:rPr lang="en-US" sz="2400" dirty="0"/>
              <a:t>Operations &amp; Maintenance</a:t>
            </a:r>
          </a:p>
          <a:p>
            <a:pPr lvl="1">
              <a:spcBef>
                <a:spcPts val="900"/>
              </a:spcBef>
              <a:spcAft>
                <a:spcPts val="450"/>
              </a:spcAft>
              <a:buFont typeface="Wingdings" panose="05000000000000000000" pitchFamily="2" charset="2"/>
              <a:buChar char="Ø"/>
              <a:defRPr/>
            </a:pPr>
            <a:r>
              <a:rPr lang="en-US" sz="2400" dirty="0"/>
              <a:t>Capital Improvements</a:t>
            </a:r>
          </a:p>
          <a:p>
            <a:pPr lvl="1">
              <a:spcBef>
                <a:spcPts val="900"/>
              </a:spcBef>
              <a:spcAft>
                <a:spcPts val="450"/>
              </a:spcAft>
              <a:buFont typeface="Wingdings" panose="05000000000000000000" pitchFamily="2" charset="2"/>
              <a:buChar char="Ø"/>
              <a:defRPr/>
            </a:pPr>
            <a:r>
              <a:rPr lang="en-US" sz="2400" dirty="0"/>
              <a:t>System Rehabilitation</a:t>
            </a:r>
          </a:p>
          <a:p>
            <a:pPr lvl="1">
              <a:spcBef>
                <a:spcPts val="900"/>
              </a:spcBef>
              <a:spcAft>
                <a:spcPts val="450"/>
              </a:spcAft>
              <a:buFont typeface="Wingdings" panose="05000000000000000000" pitchFamily="2" charset="2"/>
              <a:buChar char="Ø"/>
              <a:defRPr/>
            </a:pPr>
            <a:r>
              <a:rPr lang="en-US" sz="2400" dirty="0"/>
              <a:t>Debt Service</a:t>
            </a:r>
          </a:p>
          <a:p>
            <a:pPr lvl="1">
              <a:spcBef>
                <a:spcPts val="900"/>
              </a:spcBef>
              <a:spcAft>
                <a:spcPts val="450"/>
              </a:spcAft>
              <a:buFont typeface="Wingdings" panose="05000000000000000000" pitchFamily="2" charset="2"/>
              <a:buChar char="Ø"/>
              <a:defRPr/>
            </a:pPr>
            <a:r>
              <a:rPr lang="en-US" sz="2400" dirty="0"/>
              <a:t>Prudent Reserves</a:t>
            </a:r>
          </a:p>
          <a:p>
            <a:pPr marL="34290" indent="0">
              <a:buFont typeface="Arial" panose="020B0604020202020204" pitchFamily="34" charset="0"/>
              <a:buNone/>
              <a:defRPr/>
            </a:pPr>
            <a:endParaRPr lang="en-US" sz="2400" dirty="0"/>
          </a:p>
        </p:txBody>
      </p:sp>
      <p:sp>
        <p:nvSpPr>
          <p:cNvPr id="44036" name="Slide Number Placeholder 3">
            <a:extLst>
              <a:ext uri="{FF2B5EF4-FFF2-40B4-BE49-F238E27FC236}">
                <a16:creationId xmlns:a16="http://schemas.microsoft.com/office/drawing/2014/main" id="{17D283C8-29C7-D4D1-F8E6-2CDA71DA116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50F5932D-4DB9-2D4C-BBDE-D9A3562AE6CE}" type="slidenum">
              <a:rPr lang="en-US" altLang="en-US" smtClean="0"/>
              <a:pPr/>
              <a:t>5</a:t>
            </a:fld>
            <a:endParaRPr lang="en-US" altLang="en-US"/>
          </a:p>
        </p:txBody>
      </p:sp>
      <p:pic>
        <p:nvPicPr>
          <p:cNvPr id="44037" name="Picture 2" descr="Cash Loans for Spring">
            <a:extLst>
              <a:ext uri="{FF2B5EF4-FFF2-40B4-BE49-F238E27FC236}">
                <a16:creationId xmlns:a16="http://schemas.microsoft.com/office/drawing/2014/main" id="{AECC8B48-3A99-FFC4-ADAF-8E919EE670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7363"/>
            <a:ext cx="358140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7B2863C6-5B3A-0B0F-9EA1-8EFD992AAB50}"/>
              </a:ext>
            </a:extLst>
          </p:cNvPr>
          <p:cNvGraphicFramePr/>
          <p:nvPr/>
        </p:nvGraphicFramePr>
        <p:xfrm>
          <a:off x="1600200" y="595222"/>
          <a:ext cx="5943600" cy="3688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3" name="Title 4">
            <a:extLst>
              <a:ext uri="{FF2B5EF4-FFF2-40B4-BE49-F238E27FC236}">
                <a16:creationId xmlns:a16="http://schemas.microsoft.com/office/drawing/2014/main" id="{605A4A8D-20CD-5972-5552-91506B0823C7}"/>
              </a:ext>
            </a:extLst>
          </p:cNvPr>
          <p:cNvSpPr>
            <a:spLocks noGrp="1" noChangeArrowheads="1"/>
          </p:cNvSpPr>
          <p:nvPr>
            <p:ph type="title"/>
          </p:nvPr>
        </p:nvSpPr>
        <p:spPr>
          <a:xfrm>
            <a:off x="628650" y="365125"/>
            <a:ext cx="7886700" cy="850900"/>
          </a:xfrm>
        </p:spPr>
        <p:txBody>
          <a:bodyPr/>
          <a:lstStyle/>
          <a:p>
            <a:pPr algn="ctr"/>
            <a:r>
              <a:rPr lang="en-US" altLang="en-US" sz="3600" dirty="0"/>
              <a:t>District runs a ‘Business-Type Activity’</a:t>
            </a:r>
          </a:p>
        </p:txBody>
      </p:sp>
      <p:sp>
        <p:nvSpPr>
          <p:cNvPr id="20484" name="Slide Number Placeholder 3">
            <a:extLst>
              <a:ext uri="{FF2B5EF4-FFF2-40B4-BE49-F238E27FC236}">
                <a16:creationId xmlns:a16="http://schemas.microsoft.com/office/drawing/2014/main" id="{F44502FC-1E93-3D05-1603-7CF879A6B73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15E7C97E-C792-8D46-85BF-A6649F5C3446}" type="slidenum">
              <a:rPr lang="en-US" altLang="en-US" smtClean="0"/>
              <a:pPr/>
              <a:t>6</a:t>
            </a:fld>
            <a:endParaRPr lang="en-US" altLang="en-US"/>
          </a:p>
        </p:txBody>
      </p:sp>
      <p:sp>
        <p:nvSpPr>
          <p:cNvPr id="20485" name="Content Placeholder 5">
            <a:extLst>
              <a:ext uri="{FF2B5EF4-FFF2-40B4-BE49-F238E27FC236}">
                <a16:creationId xmlns:a16="http://schemas.microsoft.com/office/drawing/2014/main" id="{87CDEF3A-3F42-7A35-B6FE-ECF42A89D29A}"/>
              </a:ext>
            </a:extLst>
          </p:cNvPr>
          <p:cNvSpPr txBox="1">
            <a:spLocks/>
          </p:cNvSpPr>
          <p:nvPr/>
        </p:nvSpPr>
        <p:spPr bwMode="auto">
          <a:xfrm>
            <a:off x="628650" y="3733800"/>
            <a:ext cx="8286750" cy="2622550"/>
          </a:xfrm>
          <a:prstGeom prst="rect">
            <a:avLst/>
          </a:prstGeom>
          <a:noFill/>
          <a:ln>
            <a:noFill/>
          </a:ln>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2pPr>
            <a:lvl3pPr marL="739775" indent="-3429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MS PGothic" panose="020B0600070205080204" pitchFamily="34" charset="-128"/>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MS PGothic" panose="020B0600070205080204" pitchFamily="34" charset="-128"/>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MS PGothic" panose="020B0600070205080204" pitchFamily="34" charset="-128"/>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MS PGothic" panose="020B0600070205080204" pitchFamily="34" charset="-128"/>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MS PGothic" panose="020B0600070205080204" pitchFamily="34" charset="-128"/>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MS PGothic" panose="020B0600070205080204" pitchFamily="34" charset="-128"/>
              </a:defRPr>
            </a:lvl9pPr>
          </a:lstStyle>
          <a:p>
            <a:pPr>
              <a:spcAft>
                <a:spcPts val="600"/>
              </a:spcAft>
              <a:defRPr/>
            </a:pPr>
            <a:r>
              <a:rPr lang="en-US" altLang="en-US" sz="2400" b="0" dirty="0"/>
              <a:t>Last rate increase in 2009</a:t>
            </a:r>
          </a:p>
          <a:p>
            <a:pPr>
              <a:defRPr/>
            </a:pPr>
            <a:r>
              <a:rPr lang="en-US" altLang="en-US" sz="2400" b="0" dirty="0"/>
              <a:t>Since then, inflation alone has increased prices 56%*</a:t>
            </a:r>
          </a:p>
          <a:p>
            <a:pPr lvl="1">
              <a:spcAft>
                <a:spcPts val="0"/>
              </a:spcAft>
              <a:defRPr/>
            </a:pPr>
            <a:r>
              <a:rPr lang="en-US" altLang="en-US" sz="1900" dirty="0"/>
              <a:t>Cost of Wastewater Service for a Home $60 per month since 2009 would be $93 per month now</a:t>
            </a:r>
          </a:p>
          <a:p>
            <a:pPr lvl="1">
              <a:spcAft>
                <a:spcPts val="1800"/>
              </a:spcAft>
              <a:defRPr/>
            </a:pPr>
            <a:r>
              <a:rPr lang="en-US" altLang="en-US" sz="1900" b="0" dirty="0"/>
              <a:t>Another example – Nationally, the average price Gallon of Milk $3.11 in 2009; it is $4.33 in 2025 (39% increase)</a:t>
            </a:r>
          </a:p>
          <a:p>
            <a:pPr marL="0" lvl="1" indent="0">
              <a:spcAft>
                <a:spcPts val="1800"/>
              </a:spcAft>
              <a:buFont typeface="Arial" panose="020B0604020202020204" pitchFamily="34" charset="0"/>
              <a:buNone/>
              <a:defRPr/>
            </a:pPr>
            <a:r>
              <a:rPr lang="en-US" altLang="en-US" sz="1600" b="0" dirty="0"/>
              <a:t>*West Region CPI</a:t>
            </a:r>
          </a:p>
          <a:p>
            <a:pPr lvl="1">
              <a:spcAft>
                <a:spcPts val="1800"/>
              </a:spcAft>
              <a:defRPr/>
            </a:pPr>
            <a:endParaRPr lang="en-US" altLang="en-US" sz="1900" dirty="0"/>
          </a:p>
          <a:p>
            <a:pPr>
              <a:spcAft>
                <a:spcPts val="1200"/>
              </a:spcAft>
              <a:defRPr/>
            </a:pPr>
            <a:endParaRPr lang="en-US" altLang="en-US" sz="2400" b="0" dirty="0"/>
          </a:p>
        </p:txBody>
      </p:sp>
    </p:spTree>
  </p:cSld>
  <p:clrMapOvr>
    <a:masterClrMapping/>
  </p:clrMapOvr>
  <p:transition spd="med">
    <p:pull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E322E44-EFA2-7C4C-5814-B58956119981}"/>
              </a:ext>
            </a:extLst>
          </p:cNvPr>
          <p:cNvSpPr>
            <a:spLocks noGrp="1" noChangeArrowheads="1"/>
          </p:cNvSpPr>
          <p:nvPr>
            <p:ph type="title"/>
          </p:nvPr>
        </p:nvSpPr>
        <p:spPr/>
        <p:txBody>
          <a:bodyPr/>
          <a:lstStyle/>
          <a:p>
            <a:pPr algn="ctr"/>
            <a:r>
              <a:rPr lang="en-US" altLang="en-US" sz="3600" dirty="0"/>
              <a:t>Operations &amp; Capital Costs</a:t>
            </a:r>
          </a:p>
        </p:txBody>
      </p:sp>
      <p:sp>
        <p:nvSpPr>
          <p:cNvPr id="24579" name="Slide Number Placeholder 3">
            <a:extLst>
              <a:ext uri="{FF2B5EF4-FFF2-40B4-BE49-F238E27FC236}">
                <a16:creationId xmlns:a16="http://schemas.microsoft.com/office/drawing/2014/main" id="{B6A8DEB2-EFAC-1A58-2C0D-CACD4CCFA3E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A3A13E10-217C-0F4E-8AA4-B40BDF664B95}" type="slidenum">
              <a:rPr lang="en-US" altLang="en-US" smtClean="0"/>
              <a:pPr/>
              <a:t>7</a:t>
            </a:fld>
            <a:endParaRPr lang="en-US" altLang="en-US"/>
          </a:p>
        </p:txBody>
      </p:sp>
      <p:sp>
        <p:nvSpPr>
          <p:cNvPr id="24580" name="Content Placeholder 5">
            <a:extLst>
              <a:ext uri="{FF2B5EF4-FFF2-40B4-BE49-F238E27FC236}">
                <a16:creationId xmlns:a16="http://schemas.microsoft.com/office/drawing/2014/main" id="{4461FAA9-38EC-050A-1418-D52EE2C7B36C}"/>
              </a:ext>
            </a:extLst>
          </p:cNvPr>
          <p:cNvSpPr txBox="1">
            <a:spLocks/>
          </p:cNvSpPr>
          <p:nvPr/>
        </p:nvSpPr>
        <p:spPr bwMode="auto">
          <a:xfrm>
            <a:off x="628650" y="1752600"/>
            <a:ext cx="8134350"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2pPr>
            <a:lvl3pPr marL="739775" indent="-3429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MS PGothic" panose="020B0600070205080204" pitchFamily="34" charset="-128"/>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MS PGothic" panose="020B0600070205080204" pitchFamily="34" charset="-128"/>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MS PGothic" panose="020B0600070205080204" pitchFamily="34" charset="-128"/>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MS PGothic" panose="020B0600070205080204" pitchFamily="34" charset="-128"/>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MS PGothic" panose="020B0600070205080204" pitchFamily="34" charset="-128"/>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MS PGothic" panose="020B0600070205080204" pitchFamily="34" charset="-128"/>
              </a:defRPr>
            </a:lvl9pPr>
          </a:lstStyle>
          <a:p>
            <a:pPr marL="0" indent="0">
              <a:spcAft>
                <a:spcPts val="1800"/>
              </a:spcAft>
              <a:buNone/>
            </a:pPr>
            <a:r>
              <a:rPr lang="en-US" altLang="en-US" sz="2400" dirty="0"/>
              <a:t>Operating costs </a:t>
            </a:r>
            <a:r>
              <a:rPr lang="en-US" altLang="en-US" sz="2400" b="0" dirty="0"/>
              <a:t>paid for with rates, investment income, and miscellaneous other</a:t>
            </a:r>
          </a:p>
          <a:p>
            <a:pPr marL="0" indent="0">
              <a:spcAft>
                <a:spcPts val="1200"/>
              </a:spcAft>
              <a:buNone/>
            </a:pPr>
            <a:r>
              <a:rPr lang="en-US" altLang="en-US" sz="2400" dirty="0"/>
              <a:t>Capital costs </a:t>
            </a:r>
            <a:r>
              <a:rPr lang="en-US" altLang="en-US" sz="2400" b="0" dirty="0"/>
              <a:t>paid for with combination of rates, property taxes, connection fees, investment income, and loans/grants</a:t>
            </a:r>
          </a:p>
          <a:p>
            <a:pPr lvl="2">
              <a:spcAft>
                <a:spcPts val="1200"/>
              </a:spcAft>
              <a:buFont typeface="Wingdings" pitchFamily="2" charset="2"/>
              <a:buChar char="Ø"/>
            </a:pPr>
            <a:r>
              <a:rPr lang="en-US" altLang="en-US" sz="2400" b="0" dirty="0"/>
              <a:t>Rates and property taxes pay for rehabilitation or replacement of assets providing capacity to service existing customers</a:t>
            </a:r>
          </a:p>
          <a:p>
            <a:pPr lvl="2">
              <a:spcAft>
                <a:spcPts val="1200"/>
              </a:spcAft>
              <a:buFont typeface="Wingdings" pitchFamily="2" charset="2"/>
              <a:buChar char="Ø"/>
            </a:pPr>
            <a:r>
              <a:rPr lang="en-US" altLang="en-US" sz="2400" b="0" dirty="0"/>
              <a:t>Connection fees pay for increased capacity in rehabilitated assets and new assets to service new customers</a:t>
            </a:r>
          </a:p>
          <a:p>
            <a:pPr>
              <a:spcAft>
                <a:spcPts val="1200"/>
              </a:spcAft>
            </a:pPr>
            <a:endParaRPr lang="en-US" altLang="en-US" sz="2400" b="0" dirty="0"/>
          </a:p>
        </p:txBody>
      </p:sp>
    </p:spTree>
  </p:cSld>
  <p:clrMapOvr>
    <a:masterClrMapping/>
  </p:clrMapOvr>
  <p:transition spd="med">
    <p:pull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5D4C3EF-34CD-E197-4F33-C77C4099F79B}"/>
              </a:ext>
            </a:extLst>
          </p:cNvPr>
          <p:cNvSpPr>
            <a:spLocks noGrp="1" noChangeArrowheads="1"/>
          </p:cNvSpPr>
          <p:nvPr>
            <p:ph type="title"/>
          </p:nvPr>
        </p:nvSpPr>
        <p:spPr>
          <a:xfrm>
            <a:off x="628650" y="365125"/>
            <a:ext cx="7886700" cy="854075"/>
          </a:xfrm>
        </p:spPr>
        <p:txBody>
          <a:bodyPr/>
          <a:lstStyle/>
          <a:p>
            <a:pPr algn="ctr"/>
            <a:r>
              <a:rPr lang="en-US" altLang="en-US" sz="3600" dirty="0"/>
              <a:t>Current Wastewater Fund </a:t>
            </a:r>
            <a:br>
              <a:rPr lang="en-US" altLang="en-US" sz="3600" dirty="0"/>
            </a:br>
            <a:r>
              <a:rPr lang="en-US" altLang="en-US" sz="3600" dirty="0"/>
              <a:t>Operating Expenses</a:t>
            </a:r>
          </a:p>
        </p:txBody>
      </p:sp>
      <p:sp>
        <p:nvSpPr>
          <p:cNvPr id="27651" name="Slide Number Placeholder 3">
            <a:extLst>
              <a:ext uri="{FF2B5EF4-FFF2-40B4-BE49-F238E27FC236}">
                <a16:creationId xmlns:a16="http://schemas.microsoft.com/office/drawing/2014/main" id="{B3EE5B67-BF76-A683-5E3C-3BF75F51F6A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5F3CEE95-B087-C146-BA68-3D1E07BAF1C2}" type="slidenum">
              <a:rPr lang="en-US" altLang="en-US" smtClean="0"/>
              <a:pPr/>
              <a:t>8</a:t>
            </a:fld>
            <a:endParaRPr lang="en-US" altLang="en-US"/>
          </a:p>
        </p:txBody>
      </p:sp>
      <p:sp>
        <p:nvSpPr>
          <p:cNvPr id="28676" name="TextBox 1">
            <a:extLst>
              <a:ext uri="{FF2B5EF4-FFF2-40B4-BE49-F238E27FC236}">
                <a16:creationId xmlns:a16="http://schemas.microsoft.com/office/drawing/2014/main" id="{758572FA-32D9-CDEC-DBFF-E1738B5BEF2B}"/>
              </a:ext>
            </a:extLst>
          </p:cNvPr>
          <p:cNvSpPr txBox="1">
            <a:spLocks noChangeArrowheads="1"/>
          </p:cNvSpPr>
          <p:nvPr/>
        </p:nvSpPr>
        <p:spPr bwMode="auto">
          <a:xfrm>
            <a:off x="914400" y="5751513"/>
            <a:ext cx="4343400" cy="338137"/>
          </a:xfrm>
          <a:prstGeom prst="rect">
            <a:avLst/>
          </a:prstGeom>
          <a:noFill/>
          <a:ln>
            <a:noFill/>
          </a:ln>
        </p:spPr>
        <p:txBody>
          <a:bodyPr>
            <a:spAutoFit/>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defRPr/>
            </a:pPr>
            <a:r>
              <a:rPr lang="en-US" altLang="en-US" sz="1600" b="0" dirty="0">
                <a:latin typeface="+mn-lt"/>
              </a:rPr>
              <a:t>Source: Fiscal year 21-24 (last 4 years) data</a:t>
            </a:r>
          </a:p>
        </p:txBody>
      </p:sp>
      <p:pic>
        <p:nvPicPr>
          <p:cNvPr id="27653" name="Picture 3">
            <a:extLst>
              <a:ext uri="{FF2B5EF4-FFF2-40B4-BE49-F238E27FC236}">
                <a16:creationId xmlns:a16="http://schemas.microsoft.com/office/drawing/2014/main" id="{412E6630-538D-1568-9196-1BC27B02B1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46200"/>
            <a:ext cx="6265863"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D0D49684-675A-0996-B26B-915736087B25}"/>
              </a:ext>
            </a:extLst>
          </p:cNvPr>
          <p:cNvSpPr>
            <a:spLocks noGrp="1" noChangeArrowheads="1"/>
          </p:cNvSpPr>
          <p:nvPr>
            <p:ph type="title"/>
          </p:nvPr>
        </p:nvSpPr>
        <p:spPr>
          <a:xfrm>
            <a:off x="628650" y="365125"/>
            <a:ext cx="7886700" cy="1006475"/>
          </a:xfrm>
        </p:spPr>
        <p:txBody>
          <a:bodyPr/>
          <a:lstStyle/>
          <a:p>
            <a:pPr algn="ctr"/>
            <a:r>
              <a:rPr lang="en-US" altLang="en-US" sz="3600" dirty="0"/>
              <a:t>Projected Costs</a:t>
            </a:r>
          </a:p>
        </p:txBody>
      </p:sp>
      <p:sp>
        <p:nvSpPr>
          <p:cNvPr id="25603" name="Content Placeholder 2">
            <a:extLst>
              <a:ext uri="{FF2B5EF4-FFF2-40B4-BE49-F238E27FC236}">
                <a16:creationId xmlns:a16="http://schemas.microsoft.com/office/drawing/2014/main" id="{11E4408C-6447-30DB-375D-7AA7A361B678}"/>
              </a:ext>
            </a:extLst>
          </p:cNvPr>
          <p:cNvSpPr>
            <a:spLocks noGrp="1" noChangeArrowheads="1"/>
          </p:cNvSpPr>
          <p:nvPr>
            <p:ph idx="1"/>
          </p:nvPr>
        </p:nvSpPr>
        <p:spPr>
          <a:xfrm>
            <a:off x="628650" y="1447800"/>
            <a:ext cx="8139113" cy="4729163"/>
          </a:xfrm>
        </p:spPr>
        <p:txBody>
          <a:bodyPr/>
          <a:lstStyle/>
          <a:p>
            <a:pPr>
              <a:spcAft>
                <a:spcPts val="600"/>
              </a:spcAft>
            </a:pPr>
            <a:r>
              <a:rPr lang="en-US" altLang="en-US" sz="2400" dirty="0"/>
              <a:t>Operating Costs increase 5.0% to 6.0% each year</a:t>
            </a:r>
          </a:p>
          <a:p>
            <a:pPr>
              <a:spcAft>
                <a:spcPts val="600"/>
              </a:spcAft>
            </a:pPr>
            <a:r>
              <a:rPr lang="en-US" altLang="en-US" sz="2400" dirty="0"/>
              <a:t>System Rehabilitation in the CIP</a:t>
            </a:r>
          </a:p>
          <a:p>
            <a:pPr>
              <a:spcAft>
                <a:spcPts val="600"/>
              </a:spcAft>
            </a:pPr>
            <a:r>
              <a:rPr lang="en-US" altLang="en-US" sz="2400" dirty="0"/>
              <a:t>Credits for investment income &amp; miscellaneous revenues</a:t>
            </a:r>
          </a:p>
          <a:p>
            <a:pPr>
              <a:spcAft>
                <a:spcPts val="600"/>
              </a:spcAft>
            </a:pPr>
            <a:r>
              <a:rPr lang="en-US" altLang="en-US" sz="2400" dirty="0"/>
              <a:t>Current Debt Service</a:t>
            </a:r>
          </a:p>
          <a:p>
            <a:pPr>
              <a:spcAft>
                <a:spcPts val="600"/>
              </a:spcAft>
            </a:pPr>
            <a:r>
              <a:rPr lang="en-US" altLang="en-US" sz="2400" dirty="0"/>
              <a:t>New State Revolving Fund debt service for Influent Force Main &amp; Wastewater Treatment Plant Phase 2</a:t>
            </a:r>
          </a:p>
          <a:p>
            <a:r>
              <a:rPr lang="en-US" altLang="en-US" sz="2400" dirty="0"/>
              <a:t>New USDA debt service for collection system (pipeline) replacements</a:t>
            </a:r>
          </a:p>
        </p:txBody>
      </p:sp>
      <p:sp>
        <p:nvSpPr>
          <p:cNvPr id="25604" name="Slide Number Placeholder 3">
            <a:extLst>
              <a:ext uri="{FF2B5EF4-FFF2-40B4-BE49-F238E27FC236}">
                <a16:creationId xmlns:a16="http://schemas.microsoft.com/office/drawing/2014/main" id="{86916852-B15C-6657-E198-4CEA1A438D3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9C00171D-D854-6448-BC51-07ACA542644D}" type="slidenum">
              <a:rPr lang="en-US" altLang="en-US" smtClean="0"/>
              <a:pPr/>
              <a:t>9</a:t>
            </a:fld>
            <a:endParaRPr lang="en-US" altLang="en-US"/>
          </a:p>
        </p:txBody>
      </p:sp>
    </p:spTree>
  </p:cSld>
  <p:clrMapOvr>
    <a:masterClrMapping/>
  </p:clrMapOvr>
  <p:transition spd="med">
    <p:pull dir="d"/>
  </p:transition>
</p:sld>
</file>

<file path=ppt/theme/theme1.xml><?xml version="1.0" encoding="utf-8"?>
<a:theme xmlns:a="http://schemas.openxmlformats.org/drawingml/2006/main" name="EPS green">
  <a:themeElements>
    <a:clrScheme name="">
      <a:dk1>
        <a:srgbClr val="000000"/>
      </a:dk1>
      <a:lt1>
        <a:srgbClr val="FFFFFF"/>
      </a:lt1>
      <a:dk2>
        <a:srgbClr val="003300"/>
      </a:dk2>
      <a:lt2>
        <a:srgbClr val="5F5F5F"/>
      </a:lt2>
      <a:accent1>
        <a:srgbClr val="333300"/>
      </a:accent1>
      <a:accent2>
        <a:srgbClr val="A5C1A6"/>
      </a:accent2>
      <a:accent3>
        <a:srgbClr val="FFFFFF"/>
      </a:accent3>
      <a:accent4>
        <a:srgbClr val="000000"/>
      </a:accent4>
      <a:accent5>
        <a:srgbClr val="ADADAA"/>
      </a:accent5>
      <a:accent6>
        <a:srgbClr val="95AF96"/>
      </a:accent6>
      <a:hlink>
        <a:srgbClr val="669900"/>
      </a:hlink>
      <a:folHlink>
        <a:srgbClr val="B2B2B2"/>
      </a:folHlink>
    </a:clrScheme>
    <a:fontScheme name="EPS 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PS gre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PS gre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PS gre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PS gre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PS g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PS g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PS g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EPS green 8">
        <a:dk1>
          <a:srgbClr val="000000"/>
        </a:dk1>
        <a:lt1>
          <a:srgbClr val="FFFFE1"/>
        </a:lt1>
        <a:dk2>
          <a:srgbClr val="330033"/>
        </a:dk2>
        <a:lt2>
          <a:srgbClr val="330033"/>
        </a:lt2>
        <a:accent1>
          <a:srgbClr val="666633"/>
        </a:accent1>
        <a:accent2>
          <a:srgbClr val="FF0000"/>
        </a:accent2>
        <a:accent3>
          <a:srgbClr val="FFFFEE"/>
        </a:accent3>
        <a:accent4>
          <a:srgbClr val="000000"/>
        </a:accent4>
        <a:accent5>
          <a:srgbClr val="B8B8AD"/>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EPS green 9">
        <a:dk1>
          <a:srgbClr val="000000"/>
        </a:dk1>
        <a:lt1>
          <a:srgbClr val="FFFFE1"/>
        </a:lt1>
        <a:dk2>
          <a:srgbClr val="330033"/>
        </a:dk2>
        <a:lt2>
          <a:srgbClr val="330033"/>
        </a:lt2>
        <a:accent1>
          <a:srgbClr val="666633"/>
        </a:accent1>
        <a:accent2>
          <a:srgbClr val="FF0000"/>
        </a:accent2>
        <a:accent3>
          <a:srgbClr val="FFFFEE"/>
        </a:accent3>
        <a:accent4>
          <a:srgbClr val="000000"/>
        </a:accent4>
        <a:accent5>
          <a:srgbClr val="B8B8AD"/>
        </a:accent5>
        <a:accent6>
          <a:srgbClr val="E70000"/>
        </a:accent6>
        <a:hlink>
          <a:srgbClr val="990033"/>
        </a:hlink>
        <a:folHlink>
          <a:srgbClr val="B2B284"/>
        </a:folHlink>
      </a:clrScheme>
      <a:clrMap bg1="lt1" tx1="dk1" bg2="lt2" tx2="dk2" accent1="accent1" accent2="accent2" accent3="accent3" accent4="accent4" accent5="accent5" accent6="accent6" hlink="hlink" folHlink="folHlink"/>
    </a:extraClrScheme>
    <a:extraClrScheme>
      <a:clrScheme name="EPS green 10">
        <a:dk1>
          <a:srgbClr val="000000"/>
        </a:dk1>
        <a:lt1>
          <a:srgbClr val="FFFFE1"/>
        </a:lt1>
        <a:dk2>
          <a:srgbClr val="333A33"/>
        </a:dk2>
        <a:lt2>
          <a:srgbClr val="330033"/>
        </a:lt2>
        <a:accent1>
          <a:srgbClr val="666633"/>
        </a:accent1>
        <a:accent2>
          <a:srgbClr val="FF0000"/>
        </a:accent2>
        <a:accent3>
          <a:srgbClr val="FFFFEE"/>
        </a:accent3>
        <a:accent4>
          <a:srgbClr val="000000"/>
        </a:accent4>
        <a:accent5>
          <a:srgbClr val="B8B8AD"/>
        </a:accent5>
        <a:accent6>
          <a:srgbClr val="E70000"/>
        </a:accent6>
        <a:hlink>
          <a:srgbClr val="990033"/>
        </a:hlink>
        <a:folHlink>
          <a:srgbClr val="B2B284"/>
        </a:folHlink>
      </a:clrScheme>
      <a:clrMap bg1="lt1" tx1="dk1" bg2="lt2" tx2="dk2" accent1="accent1" accent2="accent2" accent3="accent3" accent4="accent4" accent5="accent5" accent6="accent6" hlink="hlink" folHlink="folHlink"/>
    </a:extraClrScheme>
    <a:extraClrScheme>
      <a:clrScheme name="EPS green 11">
        <a:dk1>
          <a:srgbClr val="000000"/>
        </a:dk1>
        <a:lt1>
          <a:srgbClr val="FFFFE1"/>
        </a:lt1>
        <a:dk2>
          <a:srgbClr val="333A33"/>
        </a:dk2>
        <a:lt2>
          <a:srgbClr val="0E0033"/>
        </a:lt2>
        <a:accent1>
          <a:srgbClr val="666633"/>
        </a:accent1>
        <a:accent2>
          <a:srgbClr val="FF0000"/>
        </a:accent2>
        <a:accent3>
          <a:srgbClr val="FFFFEE"/>
        </a:accent3>
        <a:accent4>
          <a:srgbClr val="000000"/>
        </a:accent4>
        <a:accent5>
          <a:srgbClr val="B8B8AD"/>
        </a:accent5>
        <a:accent6>
          <a:srgbClr val="E70000"/>
        </a:accent6>
        <a:hlink>
          <a:srgbClr val="990033"/>
        </a:hlink>
        <a:folHlink>
          <a:srgbClr val="B2B284"/>
        </a:folHlink>
      </a:clrScheme>
      <a:clrMap bg1="lt1" tx1="dk1" bg2="lt2" tx2="dk2" accent1="accent1" accent2="accent2" accent3="accent3" accent4="accent4" accent5="accent5" accent6="accent6" hlink="hlink" folHlink="folHlink"/>
    </a:extraClrScheme>
    <a:extraClrScheme>
      <a:clrScheme name="EPS green 12">
        <a:dk1>
          <a:srgbClr val="000000"/>
        </a:dk1>
        <a:lt1>
          <a:srgbClr val="FFFFE1"/>
        </a:lt1>
        <a:dk2>
          <a:srgbClr val="000000"/>
        </a:dk2>
        <a:lt2>
          <a:srgbClr val="0E0033"/>
        </a:lt2>
        <a:accent1>
          <a:srgbClr val="666633"/>
        </a:accent1>
        <a:accent2>
          <a:srgbClr val="FF0000"/>
        </a:accent2>
        <a:accent3>
          <a:srgbClr val="FFFFEE"/>
        </a:accent3>
        <a:accent4>
          <a:srgbClr val="000000"/>
        </a:accent4>
        <a:accent5>
          <a:srgbClr val="B8B8AD"/>
        </a:accent5>
        <a:accent6>
          <a:srgbClr val="E70000"/>
        </a:accent6>
        <a:hlink>
          <a:srgbClr val="990033"/>
        </a:hlink>
        <a:folHlink>
          <a:srgbClr val="B2B284"/>
        </a:folHlink>
      </a:clrScheme>
      <a:clrMap bg1="lt1" tx1="dk1" bg2="lt2" tx2="dk2" accent1="accent1" accent2="accent2" accent3="accent3" accent4="accent4" accent5="accent5" accent6="accent6" hlink="hlink" folHlink="folHlink"/>
    </a:extraClrScheme>
    <a:extraClrScheme>
      <a:clrScheme name="EPS green 13">
        <a:dk1>
          <a:srgbClr val="000000"/>
        </a:dk1>
        <a:lt1>
          <a:srgbClr val="FFFFFF"/>
        </a:lt1>
        <a:dk2>
          <a:srgbClr val="006666"/>
        </a:dk2>
        <a:lt2>
          <a:srgbClr val="5F5F5F"/>
        </a:lt2>
        <a:accent1>
          <a:srgbClr val="669900"/>
        </a:accent1>
        <a:accent2>
          <a:srgbClr val="99CCCC"/>
        </a:accent2>
        <a:accent3>
          <a:srgbClr val="FFFFFF"/>
        </a:accent3>
        <a:accent4>
          <a:srgbClr val="000000"/>
        </a:accent4>
        <a:accent5>
          <a:srgbClr val="B8CAAA"/>
        </a:accent5>
        <a:accent6>
          <a:srgbClr val="8AB9B9"/>
        </a:accent6>
        <a:hlink>
          <a:srgbClr val="669900"/>
        </a:hlink>
        <a:folHlink>
          <a:srgbClr val="B2B2B2"/>
        </a:folHlink>
      </a:clrScheme>
      <a:clrMap bg1="lt1" tx1="dk1" bg2="lt2" tx2="dk2" accent1="accent1" accent2="accent2" accent3="accent3" accent4="accent4" accent5="accent5" accent6="accent6" hlink="hlink" folHlink="folHlink"/>
    </a:extraClrScheme>
    <a:extraClrScheme>
      <a:clrScheme name="EPS green 14">
        <a:dk1>
          <a:srgbClr val="000000"/>
        </a:dk1>
        <a:lt1>
          <a:srgbClr val="FFFFFF"/>
        </a:lt1>
        <a:dk2>
          <a:srgbClr val="003300"/>
        </a:dk2>
        <a:lt2>
          <a:srgbClr val="5F5F5F"/>
        </a:lt2>
        <a:accent1>
          <a:srgbClr val="669900"/>
        </a:accent1>
        <a:accent2>
          <a:srgbClr val="99CCCC"/>
        </a:accent2>
        <a:accent3>
          <a:srgbClr val="FFFFFF"/>
        </a:accent3>
        <a:accent4>
          <a:srgbClr val="000000"/>
        </a:accent4>
        <a:accent5>
          <a:srgbClr val="B8CAAA"/>
        </a:accent5>
        <a:accent6>
          <a:srgbClr val="8AB9B9"/>
        </a:accent6>
        <a:hlink>
          <a:srgbClr val="669900"/>
        </a:hlink>
        <a:folHlink>
          <a:srgbClr val="B2B2B2"/>
        </a:folHlink>
      </a:clrScheme>
      <a:clrMap bg1="lt1" tx1="dk1" bg2="lt2" tx2="dk2" accent1="accent1" accent2="accent2" accent3="accent3" accent4="accent4" accent5="accent5" accent6="accent6" hlink="hlink" folHlink="folHlink"/>
    </a:extraClrScheme>
    <a:extraClrScheme>
      <a:clrScheme name="EPS green 15">
        <a:dk1>
          <a:srgbClr val="000000"/>
        </a:dk1>
        <a:lt1>
          <a:srgbClr val="FFFFFF"/>
        </a:lt1>
        <a:dk2>
          <a:srgbClr val="003300"/>
        </a:dk2>
        <a:lt2>
          <a:srgbClr val="5F5F5F"/>
        </a:lt2>
        <a:accent1>
          <a:srgbClr val="669900"/>
        </a:accent1>
        <a:accent2>
          <a:srgbClr val="A5C1A6"/>
        </a:accent2>
        <a:accent3>
          <a:srgbClr val="FFFFFF"/>
        </a:accent3>
        <a:accent4>
          <a:srgbClr val="000000"/>
        </a:accent4>
        <a:accent5>
          <a:srgbClr val="B8CAAA"/>
        </a:accent5>
        <a:accent6>
          <a:srgbClr val="95AF96"/>
        </a:accent6>
        <a:hlink>
          <a:srgbClr val="669900"/>
        </a:hlink>
        <a:folHlink>
          <a:srgbClr val="B2B2B2"/>
        </a:folHlink>
      </a:clrScheme>
      <a:clrMap bg1="lt1" tx1="dk1" bg2="lt2" tx2="dk2" accent1="accent1" accent2="accent2" accent3="accent3" accent4="accent4" accent5="accent5" accent6="accent6" hlink="hlink" folHlink="folHlink"/>
    </a:extraClrScheme>
    <a:extraClrScheme>
      <a:clrScheme name="EPS green 16">
        <a:dk1>
          <a:srgbClr val="000000"/>
        </a:dk1>
        <a:lt1>
          <a:srgbClr val="FFFFFF"/>
        </a:lt1>
        <a:dk2>
          <a:srgbClr val="003300"/>
        </a:dk2>
        <a:lt2>
          <a:srgbClr val="5F5F5F"/>
        </a:lt2>
        <a:accent1>
          <a:srgbClr val="666633"/>
        </a:accent1>
        <a:accent2>
          <a:srgbClr val="A5C1A6"/>
        </a:accent2>
        <a:accent3>
          <a:srgbClr val="FFFFFF"/>
        </a:accent3>
        <a:accent4>
          <a:srgbClr val="000000"/>
        </a:accent4>
        <a:accent5>
          <a:srgbClr val="B8B8AD"/>
        </a:accent5>
        <a:accent6>
          <a:srgbClr val="95AF96"/>
        </a:accent6>
        <a:hlink>
          <a:srgbClr val="6699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
      <a:dk1>
        <a:srgbClr val="000000"/>
      </a:dk1>
      <a:lt1>
        <a:srgbClr val="FFFFFF"/>
      </a:lt1>
      <a:dk2>
        <a:srgbClr val="003300"/>
      </a:dk2>
      <a:lt2>
        <a:srgbClr val="5F5F5F"/>
      </a:lt2>
      <a:accent1>
        <a:srgbClr val="333300"/>
      </a:accent1>
      <a:accent2>
        <a:srgbClr val="A5C1A6"/>
      </a:accent2>
      <a:accent3>
        <a:srgbClr val="FFFFFF"/>
      </a:accent3>
      <a:accent4>
        <a:srgbClr val="000000"/>
      </a:accent4>
      <a:accent5>
        <a:srgbClr val="ADADAA"/>
      </a:accent5>
      <a:accent6>
        <a:srgbClr val="95AF96"/>
      </a:accent6>
      <a:hlink>
        <a:srgbClr val="669900"/>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8">
        <a:dk1>
          <a:srgbClr val="000000"/>
        </a:dk1>
        <a:lt1>
          <a:srgbClr val="FFFFE1"/>
        </a:lt1>
        <a:dk2>
          <a:srgbClr val="330033"/>
        </a:dk2>
        <a:lt2>
          <a:srgbClr val="330033"/>
        </a:lt2>
        <a:accent1>
          <a:srgbClr val="666633"/>
        </a:accent1>
        <a:accent2>
          <a:srgbClr val="FF0000"/>
        </a:accent2>
        <a:accent3>
          <a:srgbClr val="FFFFEE"/>
        </a:accent3>
        <a:accent4>
          <a:srgbClr val="000000"/>
        </a:accent4>
        <a:accent5>
          <a:srgbClr val="B8B8AD"/>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9">
        <a:dk1>
          <a:srgbClr val="000000"/>
        </a:dk1>
        <a:lt1>
          <a:srgbClr val="FFFFE1"/>
        </a:lt1>
        <a:dk2>
          <a:srgbClr val="330033"/>
        </a:dk2>
        <a:lt2>
          <a:srgbClr val="330033"/>
        </a:lt2>
        <a:accent1>
          <a:srgbClr val="666633"/>
        </a:accent1>
        <a:accent2>
          <a:srgbClr val="FF0000"/>
        </a:accent2>
        <a:accent3>
          <a:srgbClr val="FFFFEE"/>
        </a:accent3>
        <a:accent4>
          <a:srgbClr val="000000"/>
        </a:accent4>
        <a:accent5>
          <a:srgbClr val="B8B8AD"/>
        </a:accent5>
        <a:accent6>
          <a:srgbClr val="E70000"/>
        </a:accent6>
        <a:hlink>
          <a:srgbClr val="990033"/>
        </a:hlink>
        <a:folHlink>
          <a:srgbClr val="B2B284"/>
        </a:folHlink>
      </a:clrScheme>
      <a:clrMap bg1="lt1" tx1="dk1" bg2="lt2" tx2="dk2" accent1="accent1" accent2="accent2" accent3="accent3" accent4="accent4" accent5="accent5" accent6="accent6" hlink="hlink" folHlink="folHlink"/>
    </a:extraClrScheme>
    <a:extraClrScheme>
      <a:clrScheme name="1_Blank Presentation 10">
        <a:dk1>
          <a:srgbClr val="000000"/>
        </a:dk1>
        <a:lt1>
          <a:srgbClr val="FFFFE1"/>
        </a:lt1>
        <a:dk2>
          <a:srgbClr val="333A33"/>
        </a:dk2>
        <a:lt2>
          <a:srgbClr val="330033"/>
        </a:lt2>
        <a:accent1>
          <a:srgbClr val="666633"/>
        </a:accent1>
        <a:accent2>
          <a:srgbClr val="FF0000"/>
        </a:accent2>
        <a:accent3>
          <a:srgbClr val="FFFFEE"/>
        </a:accent3>
        <a:accent4>
          <a:srgbClr val="000000"/>
        </a:accent4>
        <a:accent5>
          <a:srgbClr val="B8B8AD"/>
        </a:accent5>
        <a:accent6>
          <a:srgbClr val="E70000"/>
        </a:accent6>
        <a:hlink>
          <a:srgbClr val="990033"/>
        </a:hlink>
        <a:folHlink>
          <a:srgbClr val="B2B284"/>
        </a:folHlink>
      </a:clrScheme>
      <a:clrMap bg1="lt1" tx1="dk1" bg2="lt2" tx2="dk2" accent1="accent1" accent2="accent2" accent3="accent3" accent4="accent4" accent5="accent5" accent6="accent6" hlink="hlink" folHlink="folHlink"/>
    </a:extraClrScheme>
    <a:extraClrScheme>
      <a:clrScheme name="1_Blank Presentation 11">
        <a:dk1>
          <a:srgbClr val="000000"/>
        </a:dk1>
        <a:lt1>
          <a:srgbClr val="FFFFE1"/>
        </a:lt1>
        <a:dk2>
          <a:srgbClr val="333A33"/>
        </a:dk2>
        <a:lt2>
          <a:srgbClr val="0E0033"/>
        </a:lt2>
        <a:accent1>
          <a:srgbClr val="666633"/>
        </a:accent1>
        <a:accent2>
          <a:srgbClr val="FF0000"/>
        </a:accent2>
        <a:accent3>
          <a:srgbClr val="FFFFEE"/>
        </a:accent3>
        <a:accent4>
          <a:srgbClr val="000000"/>
        </a:accent4>
        <a:accent5>
          <a:srgbClr val="B8B8AD"/>
        </a:accent5>
        <a:accent6>
          <a:srgbClr val="E70000"/>
        </a:accent6>
        <a:hlink>
          <a:srgbClr val="990033"/>
        </a:hlink>
        <a:folHlink>
          <a:srgbClr val="B2B284"/>
        </a:folHlink>
      </a:clrScheme>
      <a:clrMap bg1="lt1" tx1="dk1" bg2="lt2" tx2="dk2" accent1="accent1" accent2="accent2" accent3="accent3" accent4="accent4" accent5="accent5" accent6="accent6" hlink="hlink" folHlink="folHlink"/>
    </a:extraClrScheme>
    <a:extraClrScheme>
      <a:clrScheme name="1_Blank Presentation 12">
        <a:dk1>
          <a:srgbClr val="000000"/>
        </a:dk1>
        <a:lt1>
          <a:srgbClr val="FFFFE1"/>
        </a:lt1>
        <a:dk2>
          <a:srgbClr val="000000"/>
        </a:dk2>
        <a:lt2>
          <a:srgbClr val="0E0033"/>
        </a:lt2>
        <a:accent1>
          <a:srgbClr val="666633"/>
        </a:accent1>
        <a:accent2>
          <a:srgbClr val="FF0000"/>
        </a:accent2>
        <a:accent3>
          <a:srgbClr val="FFFFEE"/>
        </a:accent3>
        <a:accent4>
          <a:srgbClr val="000000"/>
        </a:accent4>
        <a:accent5>
          <a:srgbClr val="B8B8AD"/>
        </a:accent5>
        <a:accent6>
          <a:srgbClr val="E70000"/>
        </a:accent6>
        <a:hlink>
          <a:srgbClr val="990033"/>
        </a:hlink>
        <a:folHlink>
          <a:srgbClr val="B2B284"/>
        </a:folHlink>
      </a:clrScheme>
      <a:clrMap bg1="lt1" tx1="dk1" bg2="lt2" tx2="dk2" accent1="accent1" accent2="accent2" accent3="accent3" accent4="accent4" accent5="accent5" accent6="accent6" hlink="hlink" folHlink="folHlink"/>
    </a:extraClrScheme>
    <a:extraClrScheme>
      <a:clrScheme name="1_Blank Presentation 13">
        <a:dk1>
          <a:srgbClr val="000000"/>
        </a:dk1>
        <a:lt1>
          <a:srgbClr val="FFFFFF"/>
        </a:lt1>
        <a:dk2>
          <a:srgbClr val="006666"/>
        </a:dk2>
        <a:lt2>
          <a:srgbClr val="5F5F5F"/>
        </a:lt2>
        <a:accent1>
          <a:srgbClr val="669900"/>
        </a:accent1>
        <a:accent2>
          <a:srgbClr val="99CCCC"/>
        </a:accent2>
        <a:accent3>
          <a:srgbClr val="FFFFFF"/>
        </a:accent3>
        <a:accent4>
          <a:srgbClr val="000000"/>
        </a:accent4>
        <a:accent5>
          <a:srgbClr val="B8CAAA"/>
        </a:accent5>
        <a:accent6>
          <a:srgbClr val="8AB9B9"/>
        </a:accent6>
        <a:hlink>
          <a:srgbClr val="669900"/>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14">
        <a:dk1>
          <a:srgbClr val="000000"/>
        </a:dk1>
        <a:lt1>
          <a:srgbClr val="FFFFFF"/>
        </a:lt1>
        <a:dk2>
          <a:srgbClr val="003300"/>
        </a:dk2>
        <a:lt2>
          <a:srgbClr val="5F5F5F"/>
        </a:lt2>
        <a:accent1>
          <a:srgbClr val="669900"/>
        </a:accent1>
        <a:accent2>
          <a:srgbClr val="99CCCC"/>
        </a:accent2>
        <a:accent3>
          <a:srgbClr val="FFFFFF"/>
        </a:accent3>
        <a:accent4>
          <a:srgbClr val="000000"/>
        </a:accent4>
        <a:accent5>
          <a:srgbClr val="B8CAAA"/>
        </a:accent5>
        <a:accent6>
          <a:srgbClr val="8AB9B9"/>
        </a:accent6>
        <a:hlink>
          <a:srgbClr val="669900"/>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15">
        <a:dk1>
          <a:srgbClr val="000000"/>
        </a:dk1>
        <a:lt1>
          <a:srgbClr val="FFFFFF"/>
        </a:lt1>
        <a:dk2>
          <a:srgbClr val="003300"/>
        </a:dk2>
        <a:lt2>
          <a:srgbClr val="5F5F5F"/>
        </a:lt2>
        <a:accent1>
          <a:srgbClr val="669900"/>
        </a:accent1>
        <a:accent2>
          <a:srgbClr val="A5C1A6"/>
        </a:accent2>
        <a:accent3>
          <a:srgbClr val="FFFFFF"/>
        </a:accent3>
        <a:accent4>
          <a:srgbClr val="000000"/>
        </a:accent4>
        <a:accent5>
          <a:srgbClr val="B8CAAA"/>
        </a:accent5>
        <a:accent6>
          <a:srgbClr val="95AF96"/>
        </a:accent6>
        <a:hlink>
          <a:srgbClr val="669900"/>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16">
        <a:dk1>
          <a:srgbClr val="000000"/>
        </a:dk1>
        <a:lt1>
          <a:srgbClr val="FFFFFF"/>
        </a:lt1>
        <a:dk2>
          <a:srgbClr val="003300"/>
        </a:dk2>
        <a:lt2>
          <a:srgbClr val="5F5F5F"/>
        </a:lt2>
        <a:accent1>
          <a:srgbClr val="666633"/>
        </a:accent1>
        <a:accent2>
          <a:srgbClr val="A5C1A6"/>
        </a:accent2>
        <a:accent3>
          <a:srgbClr val="FFFFFF"/>
        </a:accent3>
        <a:accent4>
          <a:srgbClr val="000000"/>
        </a:accent4>
        <a:accent5>
          <a:srgbClr val="B8B8AD"/>
        </a:accent5>
        <a:accent6>
          <a:srgbClr val="95AF96"/>
        </a:accent6>
        <a:hlink>
          <a:srgbClr val="6699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HEC">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C" id="{714B17C2-CA02-4702-AA0A-0EF7B071C14A}" vid="{570E50BF-F2BF-4500-B7AD-504BCDFF046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EPS Green</Template>
  <TotalTime>21305</TotalTime>
  <Words>1197</Words>
  <Application>Microsoft Office PowerPoint</Application>
  <PresentationFormat>On-screen Show (4:3)</PresentationFormat>
  <Paragraphs>219</Paragraphs>
  <Slides>31</Slides>
  <Notes>5</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31</vt:i4>
      </vt:variant>
    </vt:vector>
  </HeadingPairs>
  <TitlesOfParts>
    <vt:vector size="42" baseType="lpstr">
      <vt:lpstr>Aptos</vt:lpstr>
      <vt:lpstr>Arial</vt:lpstr>
      <vt:lpstr>Calibri</vt:lpstr>
      <vt:lpstr>Calibri Light</vt:lpstr>
      <vt:lpstr>Marlett</vt:lpstr>
      <vt:lpstr>Times New Roman</vt:lpstr>
      <vt:lpstr>Wingdings</vt:lpstr>
      <vt:lpstr>EPS green</vt:lpstr>
      <vt:lpstr>1_Blank Presentation</vt:lpstr>
      <vt:lpstr>HEC</vt:lpstr>
      <vt:lpstr>SmartDraw</vt:lpstr>
      <vt:lpstr>PowerPoint Presentation</vt:lpstr>
      <vt:lpstr>Why a Rate Study Now?</vt:lpstr>
      <vt:lpstr>Rate Setting Process</vt:lpstr>
      <vt:lpstr>PowerPoint Presentation</vt:lpstr>
      <vt:lpstr>Revenue Requirement</vt:lpstr>
      <vt:lpstr>District runs a ‘Business-Type Activity’</vt:lpstr>
      <vt:lpstr>Operations &amp; Capital Costs</vt:lpstr>
      <vt:lpstr>Current Wastewater Fund  Operating Expenses</vt:lpstr>
      <vt:lpstr>Projected Costs</vt:lpstr>
      <vt:lpstr>PowerPoint Presentation</vt:lpstr>
      <vt:lpstr>Master Plan Capital Improvement Projects Estimated Cost in Inflated $’s</vt:lpstr>
      <vt:lpstr>CIP Funding Strategy  Estimated Funding Sources</vt:lpstr>
      <vt:lpstr>Sanitary Sewer Collection System </vt:lpstr>
      <vt:lpstr>Wastewater Treatment Plant  </vt:lpstr>
      <vt:lpstr>Wastewater Treatment Plant  </vt:lpstr>
      <vt:lpstr>Operations &amp; Maintenance Equipment</vt:lpstr>
      <vt:lpstr>WWTP Building and Facilities  </vt:lpstr>
      <vt:lpstr>PowerPoint Presentation</vt:lpstr>
      <vt:lpstr>Rate Structure</vt:lpstr>
      <vt:lpstr>Current Rate Structure</vt:lpstr>
      <vt:lpstr>Rate Structure Modifications</vt:lpstr>
      <vt:lpstr>Cost to Treat Wastewater per Thousand Gallons</vt:lpstr>
      <vt:lpstr>Proposed Change in Billing Units Methodology for Flow Charges</vt:lpstr>
      <vt:lpstr>Calculated Rate Schedule</vt:lpstr>
      <vt:lpstr>Bill Impact: Home</vt:lpstr>
      <vt:lpstr>FY26 (First Year) Impacts to Homes &amp; Vacant Lots</vt:lpstr>
      <vt:lpstr>Sample Non-Residential FY26 Bill Impacts</vt:lpstr>
      <vt:lpstr>Sample Non-Residential FY26 Bill Impacts </vt:lpstr>
      <vt:lpstr>PowerPoint Presentation</vt:lpstr>
      <vt:lpstr>Proposition 218 Requirements</vt:lpstr>
      <vt:lpstr>Adoption Timeline</vt:lpstr>
    </vt:vector>
  </TitlesOfParts>
  <Company>EPS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Infrastructure Financing Trends</dc:title>
  <dc:creator>Catherine Hansford</dc:creator>
  <cp:lastModifiedBy>Kristina Fillmore</cp:lastModifiedBy>
  <cp:revision>627</cp:revision>
  <cp:lastPrinted>2017-09-20T20:02:53Z</cp:lastPrinted>
  <dcterms:created xsi:type="dcterms:W3CDTF">2005-10-20T16:06:30Z</dcterms:created>
  <dcterms:modified xsi:type="dcterms:W3CDTF">2025-03-06T17:05:47Z</dcterms:modified>
</cp:coreProperties>
</file>